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Lst>
  <p:notesMasterIdLst>
    <p:notesMasterId r:id="rId37"/>
  </p:notesMasterIdLst>
  <p:sldIdLst>
    <p:sldId id="256" r:id="rId2"/>
    <p:sldId id="275" r:id="rId3"/>
    <p:sldId id="300" r:id="rId4"/>
    <p:sldId id="268" r:id="rId5"/>
    <p:sldId id="301" r:id="rId6"/>
    <p:sldId id="302" r:id="rId7"/>
    <p:sldId id="267" r:id="rId8"/>
    <p:sldId id="303" r:id="rId9"/>
    <p:sldId id="299" r:id="rId10"/>
    <p:sldId id="279" r:id="rId11"/>
    <p:sldId id="269" r:id="rId12"/>
    <p:sldId id="270" r:id="rId13"/>
    <p:sldId id="280" r:id="rId14"/>
    <p:sldId id="276" r:id="rId15"/>
    <p:sldId id="282" r:id="rId16"/>
    <p:sldId id="293" r:id="rId17"/>
    <p:sldId id="258" r:id="rId18"/>
    <p:sldId id="259" r:id="rId19"/>
    <p:sldId id="260" r:id="rId20"/>
    <p:sldId id="277" r:id="rId21"/>
    <p:sldId id="262" r:id="rId22"/>
    <p:sldId id="278" r:id="rId23"/>
    <p:sldId id="283" r:id="rId24"/>
    <p:sldId id="284" r:id="rId25"/>
    <p:sldId id="263" r:id="rId26"/>
    <p:sldId id="294" r:id="rId27"/>
    <p:sldId id="285" r:id="rId28"/>
    <p:sldId id="286" r:id="rId29"/>
    <p:sldId id="287" r:id="rId30"/>
    <p:sldId id="288" r:id="rId31"/>
    <p:sldId id="291" r:id="rId32"/>
    <p:sldId id="292" r:id="rId33"/>
    <p:sldId id="264" r:id="rId34"/>
    <p:sldId id="265" r:id="rId35"/>
    <p:sldId id="30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1" d="100"/>
          <a:sy n="61" d="100"/>
        </p:scale>
        <p:origin x="-184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8F385-E033-2947-B2E4-2D7A0A7EA2DC}" type="datetimeFigureOut">
              <a:rPr lang="en-US" smtClean="0"/>
              <a:t>3/15/18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A95B45-AC4C-7649-B78A-8FD7F424DB12}" type="slidenum">
              <a:rPr lang="en-US" smtClean="0"/>
              <a:t>‹#›</a:t>
            </a:fld>
            <a:endParaRPr lang="en-US"/>
          </a:p>
        </p:txBody>
      </p:sp>
    </p:spTree>
    <p:extLst>
      <p:ext uri="{BB962C8B-B14F-4D97-AF65-F5344CB8AC3E}">
        <p14:creationId xmlns:p14="http://schemas.microsoft.com/office/powerpoint/2010/main" val="18347598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Lisa and I will bring you through,</a:t>
            </a:r>
            <a:r>
              <a:rPr lang="en-US" baseline="0" dirty="0" smtClean="0"/>
              <a:t> what will hopefully be some useful foundational tools. If you use R, then like most of us, you will probably learn the coding language because it is so useful for your incredibly specific and specialized need for it. You will master this use before you really fully get the basics.</a:t>
            </a:r>
            <a:endParaRPr lang="en-US" dirty="0"/>
          </a:p>
        </p:txBody>
      </p:sp>
      <p:sp>
        <p:nvSpPr>
          <p:cNvPr id="4" name="Slide Number Placeholder 3"/>
          <p:cNvSpPr>
            <a:spLocks noGrp="1"/>
          </p:cNvSpPr>
          <p:nvPr>
            <p:ph type="sldNum" sz="quarter" idx="10"/>
          </p:nvPr>
        </p:nvSpPr>
        <p:spPr/>
        <p:txBody>
          <a:bodyPr/>
          <a:lstStyle/>
          <a:p>
            <a:fld id="{27A95B45-AC4C-7649-B78A-8FD7F424DB12}" type="slidenum">
              <a:rPr lang="en-US" smtClean="0"/>
              <a:t>7</a:t>
            </a:fld>
            <a:endParaRPr lang="en-US"/>
          </a:p>
        </p:txBody>
      </p:sp>
    </p:spTree>
    <p:extLst>
      <p:ext uri="{BB962C8B-B14F-4D97-AF65-F5344CB8AC3E}">
        <p14:creationId xmlns:p14="http://schemas.microsoft.com/office/powerpoint/2010/main" val="179414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A95B45-AC4C-7649-B78A-8FD7F424DB12}" type="slidenum">
              <a:rPr lang="en-US" smtClean="0"/>
              <a:t>11</a:t>
            </a:fld>
            <a:endParaRPr lang="en-US"/>
          </a:p>
        </p:txBody>
      </p:sp>
    </p:spTree>
    <p:extLst>
      <p:ext uri="{BB962C8B-B14F-4D97-AF65-F5344CB8AC3E}">
        <p14:creationId xmlns:p14="http://schemas.microsoft.com/office/powerpoint/2010/main" val="303551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A95B45-AC4C-7649-B78A-8FD7F424DB12}" type="slidenum">
              <a:rPr lang="en-US" smtClean="0"/>
              <a:t>15</a:t>
            </a:fld>
            <a:endParaRPr lang="en-US"/>
          </a:p>
        </p:txBody>
      </p:sp>
    </p:spTree>
    <p:extLst>
      <p:ext uri="{BB962C8B-B14F-4D97-AF65-F5344CB8AC3E}">
        <p14:creationId xmlns:p14="http://schemas.microsoft.com/office/powerpoint/2010/main" val="2606325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A95B45-AC4C-7649-B78A-8FD7F424DB12}" type="slidenum">
              <a:rPr lang="en-US" smtClean="0"/>
              <a:t>16</a:t>
            </a:fld>
            <a:endParaRPr lang="en-US"/>
          </a:p>
        </p:txBody>
      </p:sp>
    </p:spTree>
    <p:extLst>
      <p:ext uri="{BB962C8B-B14F-4D97-AF65-F5344CB8AC3E}">
        <p14:creationId xmlns:p14="http://schemas.microsoft.com/office/powerpoint/2010/main" val="2606325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 an old language and does some things that may no longer be useful and possibly too confusing</a:t>
            </a:r>
          </a:p>
          <a:p>
            <a:r>
              <a:rPr lang="en-US" dirty="0" smtClean="0"/>
              <a:t>Verbs used in </a:t>
            </a:r>
            <a:r>
              <a:rPr lang="en-US" dirty="0" err="1" smtClean="0"/>
              <a:t>dplyr</a:t>
            </a:r>
            <a:r>
              <a:rPr lang="en-US" dirty="0" smtClean="0"/>
              <a:t> </a:t>
            </a:r>
            <a:endParaRPr lang="en-US" dirty="0"/>
          </a:p>
        </p:txBody>
      </p:sp>
      <p:sp>
        <p:nvSpPr>
          <p:cNvPr id="4" name="Slide Number Placeholder 3"/>
          <p:cNvSpPr>
            <a:spLocks noGrp="1"/>
          </p:cNvSpPr>
          <p:nvPr>
            <p:ph type="sldNum" sz="quarter" idx="10"/>
          </p:nvPr>
        </p:nvSpPr>
        <p:spPr/>
        <p:txBody>
          <a:bodyPr/>
          <a:lstStyle/>
          <a:p>
            <a:fld id="{27A95B45-AC4C-7649-B78A-8FD7F424DB12}" type="slidenum">
              <a:rPr lang="en-US" smtClean="0"/>
              <a:t>24</a:t>
            </a:fld>
            <a:endParaRPr lang="en-US"/>
          </a:p>
        </p:txBody>
      </p:sp>
    </p:spTree>
    <p:extLst>
      <p:ext uri="{BB962C8B-B14F-4D97-AF65-F5344CB8AC3E}">
        <p14:creationId xmlns:p14="http://schemas.microsoft.com/office/powerpoint/2010/main" val="378172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A95B45-AC4C-7649-B78A-8FD7F424DB12}" type="slidenum">
              <a:rPr lang="en-US" smtClean="0"/>
              <a:t>33</a:t>
            </a:fld>
            <a:endParaRPr lang="en-US"/>
          </a:p>
        </p:txBody>
      </p:sp>
    </p:spTree>
    <p:extLst>
      <p:ext uri="{BB962C8B-B14F-4D97-AF65-F5344CB8AC3E}">
        <p14:creationId xmlns:p14="http://schemas.microsoft.com/office/powerpoint/2010/main" val="393679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A95B45-AC4C-7649-B78A-8FD7F424DB12}" type="slidenum">
              <a:rPr lang="en-US" smtClean="0"/>
              <a:t>35</a:t>
            </a:fld>
            <a:endParaRPr lang="en-US"/>
          </a:p>
        </p:txBody>
      </p:sp>
    </p:spTree>
    <p:extLst>
      <p:ext uri="{BB962C8B-B14F-4D97-AF65-F5344CB8AC3E}">
        <p14:creationId xmlns:p14="http://schemas.microsoft.com/office/powerpoint/2010/main" val="3347925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AB38BF-BB65-7348-A4D0-FED05D95DD06}"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3376704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AB38BF-BB65-7348-A4D0-FED05D95DD06}"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2054392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AB38BF-BB65-7348-A4D0-FED05D95DD06}"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217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AB38BF-BB65-7348-A4D0-FED05D95DD06}"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167203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AB38BF-BB65-7348-A4D0-FED05D95DD06}"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3006885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AB38BF-BB65-7348-A4D0-FED05D95DD06}" type="datetimeFigureOut">
              <a:rPr lang="en-US" smtClean="0"/>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179476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AB38BF-BB65-7348-A4D0-FED05D95DD06}" type="datetimeFigureOut">
              <a:rPr lang="en-US" smtClean="0"/>
              <a:t>3/15/18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1163823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AB38BF-BB65-7348-A4D0-FED05D95DD06}" type="datetimeFigureOut">
              <a:rPr lang="en-US" smtClean="0"/>
              <a:t>3/15/18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2560830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B38BF-BB65-7348-A4D0-FED05D95DD06}" type="datetimeFigureOut">
              <a:rPr lang="en-US" smtClean="0"/>
              <a:t>3/15/18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132846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AB38BF-BB65-7348-A4D0-FED05D95DD06}" type="datetimeFigureOut">
              <a:rPr lang="en-US" smtClean="0"/>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351434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AB38BF-BB65-7348-A4D0-FED05D95DD06}" type="datetimeFigureOut">
              <a:rPr lang="en-US" smtClean="0"/>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CD8F8D-1600-E540-B024-F3F54B79325D}" type="slidenum">
              <a:rPr lang="en-US" smtClean="0"/>
              <a:t>‹#›</a:t>
            </a:fld>
            <a:endParaRPr lang="en-US"/>
          </a:p>
        </p:txBody>
      </p:sp>
    </p:spTree>
    <p:extLst>
      <p:ext uri="{BB962C8B-B14F-4D97-AF65-F5344CB8AC3E}">
        <p14:creationId xmlns:p14="http://schemas.microsoft.com/office/powerpoint/2010/main" val="19896479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B38BF-BB65-7348-A4D0-FED05D95DD06}" type="datetimeFigureOut">
              <a:rPr lang="en-US" smtClean="0"/>
              <a:t>3/15/18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D8F8D-1600-E540-B024-F3F54B79325D}" type="slidenum">
              <a:rPr lang="en-US" smtClean="0"/>
              <a:t>‹#›</a:t>
            </a:fld>
            <a:endParaRPr lang="en-US"/>
          </a:p>
        </p:txBody>
      </p:sp>
    </p:spTree>
    <p:extLst>
      <p:ext uri="{BB962C8B-B14F-4D97-AF65-F5344CB8AC3E}">
        <p14:creationId xmlns:p14="http://schemas.microsoft.com/office/powerpoint/2010/main" val="24725961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hyperlink" Target="http://www.jstatsoft.org/v59/i10/paper" TargetMode="External"/><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hyperlink" Target="https://twitter.com/polesasunder" TargetMode="External"/><Relationship Id="rId5" Type="http://schemas.openxmlformats.org/officeDocument/2006/relationships/hyperlink" Target="https://twitter.com/polesasunder/status/963429076873687045" TargetMode="External"/><Relationship Id="rId6"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000" dirty="0" smtClean="0"/>
              <a:t>Using R</a:t>
            </a:r>
            <a:endParaRPr lang="en-US" sz="5000" dirty="0"/>
          </a:p>
        </p:txBody>
      </p:sp>
      <p:sp>
        <p:nvSpPr>
          <p:cNvPr id="5" name="Content Placeholder 4"/>
          <p:cNvSpPr>
            <a:spLocks noGrp="1"/>
          </p:cNvSpPr>
          <p:nvPr>
            <p:ph idx="1"/>
          </p:nvPr>
        </p:nvSpPr>
        <p:spPr/>
        <p:txBody>
          <a:bodyPr>
            <a:normAutofit/>
          </a:bodyPr>
          <a:lstStyle/>
          <a:p>
            <a:pPr marL="0" indent="0">
              <a:buNone/>
            </a:pPr>
            <a:r>
              <a:rPr lang="en-US" b="1" dirty="0"/>
              <a:t>Day 1 Afternoon</a:t>
            </a:r>
          </a:p>
          <a:p>
            <a:r>
              <a:rPr lang="en-US" dirty="0" smtClean="0"/>
              <a:t>Notes on R</a:t>
            </a:r>
          </a:p>
          <a:p>
            <a:r>
              <a:rPr lang="en-US" dirty="0" err="1" smtClean="0"/>
              <a:t>Datatypes</a:t>
            </a:r>
            <a:r>
              <a:rPr lang="en-US" dirty="0" smtClean="0"/>
              <a:t> </a:t>
            </a:r>
            <a:r>
              <a:rPr lang="en-US" dirty="0"/>
              <a:t>(</a:t>
            </a:r>
            <a:r>
              <a:rPr lang="en-US" dirty="0" err="1"/>
              <a:t>dataframe</a:t>
            </a:r>
            <a:r>
              <a:rPr lang="en-US" dirty="0"/>
              <a:t>, matrix, list etc.)</a:t>
            </a:r>
          </a:p>
          <a:p>
            <a:r>
              <a:rPr lang="en-US" dirty="0"/>
              <a:t>Importing Data</a:t>
            </a:r>
          </a:p>
          <a:p>
            <a:r>
              <a:rPr lang="en-US" dirty="0" smtClean="0"/>
              <a:t>Tidying</a:t>
            </a:r>
          </a:p>
          <a:p>
            <a:r>
              <a:rPr lang="en-US" dirty="0" smtClean="0"/>
              <a:t>Wrangling</a:t>
            </a:r>
            <a:endParaRPr lang="en-US" dirty="0"/>
          </a:p>
          <a:p>
            <a:r>
              <a:rPr lang="en-US" dirty="0"/>
              <a:t>Descriptive Statistics</a:t>
            </a:r>
          </a:p>
          <a:p>
            <a:r>
              <a:rPr lang="en-US" dirty="0"/>
              <a:t>Plotting</a:t>
            </a:r>
          </a:p>
          <a:p>
            <a:endParaRPr lang="en-US" dirty="0"/>
          </a:p>
        </p:txBody>
      </p:sp>
      <p:sp>
        <p:nvSpPr>
          <p:cNvPr id="6" name="Text Placeholder 5"/>
          <p:cNvSpPr>
            <a:spLocks noGrp="1"/>
          </p:cNvSpPr>
          <p:nvPr>
            <p:ph type="body" sz="half" idx="2"/>
          </p:nvPr>
        </p:nvSpPr>
        <p:spPr/>
        <p:txBody>
          <a:bodyPr>
            <a:normAutofit/>
          </a:bodyPr>
          <a:lstStyle/>
          <a:p>
            <a:r>
              <a:rPr lang="de-DE" sz="2000" dirty="0" smtClean="0"/>
              <a:t>Cory Whitney</a:t>
            </a:r>
          </a:p>
          <a:p>
            <a:r>
              <a:rPr lang="de-DE" sz="2000" dirty="0" smtClean="0"/>
              <a:t>Lisa </a:t>
            </a:r>
            <a:r>
              <a:rPr lang="de-DE" sz="2000" dirty="0"/>
              <a:t>Biber-</a:t>
            </a:r>
            <a:r>
              <a:rPr lang="de-DE" sz="2000" dirty="0" smtClean="0"/>
              <a:t>Freudenberger</a:t>
            </a:r>
          </a:p>
          <a:p>
            <a:endParaRPr lang="de-DE" sz="2000" dirty="0"/>
          </a:p>
          <a:p>
            <a:r>
              <a:rPr lang="de-DE" sz="2000" dirty="0" smtClean="0"/>
              <a:t>Help </a:t>
            </a:r>
            <a:r>
              <a:rPr lang="de-DE" sz="2000" dirty="0" err="1" smtClean="0"/>
              <a:t>from</a:t>
            </a:r>
            <a:r>
              <a:rPr lang="de-DE" sz="2000" dirty="0" smtClean="0"/>
              <a:t> </a:t>
            </a:r>
            <a:r>
              <a:rPr lang="de-DE" sz="2000" dirty="0" err="1" smtClean="0"/>
              <a:t>tidyverse</a:t>
            </a:r>
            <a:r>
              <a:rPr lang="de-DE" sz="2000" dirty="0" smtClean="0"/>
              <a:t> </a:t>
            </a:r>
            <a:r>
              <a:rPr lang="de-DE" sz="2000" dirty="0" err="1" smtClean="0"/>
              <a:t>and</a:t>
            </a:r>
            <a:r>
              <a:rPr lang="de-DE" sz="2000" dirty="0" smtClean="0"/>
              <a:t> ggplot2</a:t>
            </a:r>
          </a:p>
          <a:p>
            <a:endParaRPr lang="de-DE" sz="2000" dirty="0"/>
          </a:p>
          <a:p>
            <a:r>
              <a:rPr lang="de-DE" sz="2000" dirty="0" smtClean="0"/>
              <a:t> </a:t>
            </a:r>
            <a:endParaRPr lang="de-DE" sz="2000" dirty="0"/>
          </a:p>
        </p:txBody>
      </p:sp>
      <p:sp>
        <p:nvSpPr>
          <p:cNvPr id="2" name="TextBox 1"/>
          <p:cNvSpPr txBox="1"/>
          <p:nvPr/>
        </p:nvSpPr>
        <p:spPr>
          <a:xfrm>
            <a:off x="1249574" y="3390376"/>
            <a:ext cx="825880" cy="369332"/>
          </a:xfrm>
          <a:prstGeom prst="rect">
            <a:avLst/>
          </a:prstGeom>
          <a:noFill/>
        </p:spPr>
        <p:txBody>
          <a:bodyPr wrap="none" rtlCol="0">
            <a:spAutoFit/>
          </a:bodyPr>
          <a:lstStyle/>
          <a:p>
            <a:r>
              <a:rPr lang="en-US" dirty="0" smtClean="0"/>
              <a:t>#</a:t>
            </a:r>
            <a:r>
              <a:rPr lang="en-US" dirty="0" err="1" smtClean="0"/>
              <a:t>rstats</a:t>
            </a:r>
            <a:endParaRPr lang="en-US" dirty="0"/>
          </a:p>
        </p:txBody>
      </p:sp>
      <p:pic>
        <p:nvPicPr>
          <p:cNvPr id="3" name="Picture 2" descr="Committee-Wrangling.jpg"/>
          <p:cNvPicPr>
            <a:picLocks noChangeAspect="1"/>
          </p:cNvPicPr>
          <p:nvPr/>
        </p:nvPicPr>
        <p:blipFill rotWithShape="1">
          <a:blip r:embed="rId2">
            <a:extLst>
              <a:ext uri="{28A0092B-C50C-407E-A947-70E740481C1C}">
                <a14:useLocalDpi xmlns:a14="http://schemas.microsoft.com/office/drawing/2010/main" val="0"/>
              </a:ext>
            </a:extLst>
          </a:blip>
          <a:srcRect l="4771" t="6205"/>
          <a:stretch/>
        </p:blipFill>
        <p:spPr>
          <a:xfrm>
            <a:off x="6408062" y="3134925"/>
            <a:ext cx="1961238" cy="1279916"/>
          </a:xfrm>
          <a:prstGeom prst="rect">
            <a:avLst/>
          </a:prstGeom>
        </p:spPr>
      </p:pic>
      <p:pic>
        <p:nvPicPr>
          <p:cNvPr id="7" name="Picture 6" descr="flat,800x800,075,f.u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998" y="3145320"/>
            <a:ext cx="1045515" cy="1208688"/>
          </a:xfrm>
          <a:prstGeom prst="rect">
            <a:avLst/>
          </a:prstGeom>
        </p:spPr>
      </p:pic>
      <p:pic>
        <p:nvPicPr>
          <p:cNvPr id="8" name="Picture 7" descr="sticker,375x360-bg,ffffff.u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0865" y="4905375"/>
            <a:ext cx="1703731" cy="1635582"/>
          </a:xfrm>
          <a:prstGeom prst="rect">
            <a:avLst/>
          </a:prstGeom>
        </p:spPr>
      </p:pic>
    </p:spTree>
    <p:extLst>
      <p:ext uri="{BB962C8B-B14F-4D97-AF65-F5344CB8AC3E}">
        <p14:creationId xmlns:p14="http://schemas.microsoft.com/office/powerpoint/2010/main" val="174818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tidy</a:t>
            </a:r>
          </a:p>
        </p:txBody>
      </p:sp>
      <p:sp>
        <p:nvSpPr>
          <p:cNvPr id="3" name="Content Placeholder 2"/>
          <p:cNvSpPr>
            <a:spLocks noGrp="1"/>
          </p:cNvSpPr>
          <p:nvPr>
            <p:ph idx="1"/>
          </p:nvPr>
        </p:nvSpPr>
        <p:spPr/>
        <p:txBody>
          <a:bodyPr/>
          <a:lstStyle/>
          <a:p>
            <a:r>
              <a:rPr lang="en-US" dirty="0" err="1" smtClean="0"/>
              <a:t>browseVignettes</a:t>
            </a:r>
            <a:r>
              <a:rPr lang="en-US" dirty="0"/>
              <a:t>(package = </a:t>
            </a:r>
            <a:r>
              <a:rPr lang="en-US" dirty="0" smtClean="0"/>
              <a:t>"</a:t>
            </a:r>
            <a:r>
              <a:rPr lang="en-US" dirty="0" err="1" smtClean="0"/>
              <a:t>tidyverse</a:t>
            </a:r>
            <a:r>
              <a:rPr lang="en-US" dirty="0" smtClean="0"/>
              <a:t>"</a:t>
            </a:r>
            <a:r>
              <a:rPr lang="en-US" dirty="0"/>
              <a:t>)</a:t>
            </a:r>
            <a:endParaRPr lang="en-US" dirty="0" smtClean="0"/>
          </a:p>
          <a:p>
            <a:pPr marL="0" indent="0">
              <a:buNone/>
            </a:pPr>
            <a:endParaRPr lang="en-US" dirty="0">
              <a:solidFill>
                <a:srgbClr val="FF0000"/>
              </a:solidFill>
            </a:endParaRPr>
          </a:p>
          <a:p>
            <a:pPr marL="0" indent="0">
              <a:buNone/>
            </a:pPr>
            <a:endParaRPr lang="en-US" dirty="0">
              <a:solidFill>
                <a:srgbClr val="FF0000"/>
              </a:solidFill>
            </a:endParaRPr>
          </a:p>
          <a:p>
            <a:endParaRPr lang="en-US" dirty="0"/>
          </a:p>
        </p:txBody>
      </p:sp>
      <p:pic>
        <p:nvPicPr>
          <p:cNvPr id="4" name="Picture 3" descr="flat,800x800,075,f.u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088" y="2223350"/>
            <a:ext cx="3691630" cy="4267779"/>
          </a:xfrm>
          <a:prstGeom prst="rect">
            <a:avLst/>
          </a:prstGeom>
        </p:spPr>
      </p:pic>
      <p:sp>
        <p:nvSpPr>
          <p:cNvPr id="5" name="TextBox 4"/>
          <p:cNvSpPr txBox="1"/>
          <p:nvPr/>
        </p:nvSpPr>
        <p:spPr>
          <a:xfrm>
            <a:off x="5789486" y="6121797"/>
            <a:ext cx="2639176" cy="369332"/>
          </a:xfrm>
          <a:prstGeom prst="rect">
            <a:avLst/>
          </a:prstGeom>
          <a:noFill/>
        </p:spPr>
        <p:txBody>
          <a:bodyPr wrap="none" rtlCol="0">
            <a:spAutoFit/>
          </a:bodyPr>
          <a:lstStyle/>
          <a:p>
            <a:r>
              <a:rPr lang="en-US" dirty="0"/>
              <a:t>http://</a:t>
            </a:r>
            <a:r>
              <a:rPr lang="en-US" dirty="0" err="1"/>
              <a:t>style.tidyverse.org</a:t>
            </a:r>
            <a:r>
              <a:rPr lang="en-US" dirty="0"/>
              <a:t>/</a:t>
            </a:r>
          </a:p>
        </p:txBody>
      </p:sp>
      <p:pic>
        <p:nvPicPr>
          <p:cNvPr id="6" name="Picture 5" descr="HadleyObam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35" y="2485621"/>
            <a:ext cx="2476465" cy="3636176"/>
          </a:xfrm>
          <a:prstGeom prst="rect">
            <a:avLst/>
          </a:prstGeom>
        </p:spPr>
      </p:pic>
      <p:sp>
        <p:nvSpPr>
          <p:cNvPr id="7" name="TextBox 6"/>
          <p:cNvSpPr txBox="1"/>
          <p:nvPr/>
        </p:nvSpPr>
        <p:spPr>
          <a:xfrm>
            <a:off x="637058" y="6144432"/>
            <a:ext cx="1761946" cy="369332"/>
          </a:xfrm>
          <a:prstGeom prst="rect">
            <a:avLst/>
          </a:prstGeom>
          <a:noFill/>
        </p:spPr>
        <p:txBody>
          <a:bodyPr wrap="none" rtlCol="0">
            <a:spAutoFit/>
          </a:bodyPr>
          <a:lstStyle/>
          <a:p>
            <a:r>
              <a:rPr lang="en-US" dirty="0"/>
              <a:t>Hadley Wickham</a:t>
            </a:r>
          </a:p>
        </p:txBody>
      </p:sp>
      <p:sp>
        <p:nvSpPr>
          <p:cNvPr id="8" name="TextBox 7"/>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spTree>
    <p:extLst>
      <p:ext uri="{BB962C8B-B14F-4D97-AF65-F5344CB8AC3E}">
        <p14:creationId xmlns:p14="http://schemas.microsoft.com/office/powerpoint/2010/main" val="3353324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it tidy</a:t>
            </a:r>
            <a:endParaRPr lang="en-US" dirty="0"/>
          </a:p>
        </p:txBody>
      </p:sp>
      <p:pic>
        <p:nvPicPr>
          <p:cNvPr id="4" name="Picture 3" descr="data-scie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145" y="1769246"/>
            <a:ext cx="6672021" cy="2452000"/>
          </a:xfrm>
          <a:prstGeom prst="rect">
            <a:avLst/>
          </a:prstGeom>
        </p:spPr>
      </p:pic>
      <p:sp>
        <p:nvSpPr>
          <p:cNvPr id="6" name="TextBox 5"/>
          <p:cNvSpPr txBox="1"/>
          <p:nvPr/>
        </p:nvSpPr>
        <p:spPr>
          <a:xfrm>
            <a:off x="679558" y="4354950"/>
            <a:ext cx="7962678" cy="1015663"/>
          </a:xfrm>
          <a:prstGeom prst="rect">
            <a:avLst/>
          </a:prstGeom>
          <a:noFill/>
        </p:spPr>
        <p:txBody>
          <a:bodyPr wrap="square" rtlCol="0">
            <a:spAutoFit/>
          </a:bodyPr>
          <a:lstStyle/>
          <a:p>
            <a:pPr algn="ctr"/>
            <a:r>
              <a:rPr lang="en-US" sz="3000" dirty="0"/>
              <a:t>Good coding style is like correct </a:t>
            </a:r>
            <a:r>
              <a:rPr lang="en-US" sz="3000" dirty="0" smtClean="0"/>
              <a:t>punctuation:</a:t>
            </a:r>
          </a:p>
          <a:p>
            <a:pPr algn="ctr"/>
            <a:r>
              <a:rPr lang="en-US" sz="3000" dirty="0" err="1" smtClean="0"/>
              <a:t>withoutitthingsarehardtoread</a:t>
            </a:r>
            <a:r>
              <a:rPr lang="en-US" sz="3000" dirty="0"/>
              <a:t> </a:t>
            </a:r>
          </a:p>
        </p:txBody>
      </p:sp>
      <p:sp>
        <p:nvSpPr>
          <p:cNvPr id="7" name="TextBox 6"/>
          <p:cNvSpPr txBox="1"/>
          <p:nvPr/>
        </p:nvSpPr>
        <p:spPr>
          <a:xfrm>
            <a:off x="3342309" y="6121797"/>
            <a:ext cx="2639176" cy="369332"/>
          </a:xfrm>
          <a:prstGeom prst="rect">
            <a:avLst/>
          </a:prstGeom>
          <a:noFill/>
        </p:spPr>
        <p:txBody>
          <a:bodyPr wrap="none" rtlCol="0">
            <a:spAutoFit/>
          </a:bodyPr>
          <a:lstStyle/>
          <a:p>
            <a:r>
              <a:rPr lang="en-US" dirty="0"/>
              <a:t>http://</a:t>
            </a:r>
            <a:r>
              <a:rPr lang="en-US" dirty="0" err="1"/>
              <a:t>style.tidyverse.org</a:t>
            </a:r>
            <a:r>
              <a:rPr lang="en-US" dirty="0"/>
              <a:t>/</a:t>
            </a:r>
          </a:p>
        </p:txBody>
      </p:sp>
      <p:pic>
        <p:nvPicPr>
          <p:cNvPr id="8" name="Picture 7" descr="flat,800x800,075,f.u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651" y="208950"/>
            <a:ext cx="1045515" cy="1208688"/>
          </a:xfrm>
          <a:prstGeom prst="rect">
            <a:avLst/>
          </a:prstGeom>
        </p:spPr>
      </p:pic>
      <p:sp>
        <p:nvSpPr>
          <p:cNvPr id="9" name="TextBox 8"/>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spTree>
    <p:extLst>
      <p:ext uri="{BB962C8B-B14F-4D97-AF65-F5344CB8AC3E}">
        <p14:creationId xmlns:p14="http://schemas.microsoft.com/office/powerpoint/2010/main" val="29014513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it tidy</a:t>
            </a:r>
            <a:endParaRPr lang="en-US" dirty="0"/>
          </a:p>
        </p:txBody>
      </p:sp>
      <p:sp>
        <p:nvSpPr>
          <p:cNvPr id="3" name="Content Placeholder 2"/>
          <p:cNvSpPr>
            <a:spLocks noGrp="1"/>
          </p:cNvSpPr>
          <p:nvPr>
            <p:ph idx="1"/>
          </p:nvPr>
        </p:nvSpPr>
        <p:spPr/>
        <p:txBody>
          <a:bodyPr>
            <a:normAutofit/>
          </a:bodyPr>
          <a:lstStyle/>
          <a:p>
            <a:r>
              <a:rPr lang="en-US" dirty="0" smtClean="0"/>
              <a:t>Keep your data tidy</a:t>
            </a:r>
          </a:p>
          <a:p>
            <a:r>
              <a:rPr lang="en-US" dirty="0" smtClean="0"/>
              <a:t>When </a:t>
            </a:r>
            <a:r>
              <a:rPr lang="en-US" dirty="0"/>
              <a:t>your data is tidy, each column is a variable, and each row is an </a:t>
            </a:r>
            <a:r>
              <a:rPr lang="en-US" dirty="0" smtClean="0"/>
              <a:t>observation</a:t>
            </a:r>
          </a:p>
          <a:p>
            <a:r>
              <a:rPr lang="en-US" dirty="0" smtClean="0"/>
              <a:t>Consistent structure lets </a:t>
            </a:r>
            <a:r>
              <a:rPr lang="en-US" dirty="0"/>
              <a:t>you focus your struggle on questions about the data, not fighting to get the data into the right form for different </a:t>
            </a:r>
            <a:r>
              <a:rPr lang="en-US" dirty="0" smtClean="0"/>
              <a:t>functions</a:t>
            </a:r>
            <a:endParaRPr lang="en-US" dirty="0"/>
          </a:p>
          <a:p>
            <a:endParaRPr lang="en-US" dirty="0"/>
          </a:p>
          <a:p>
            <a:endParaRPr lang="en-US" dirty="0"/>
          </a:p>
        </p:txBody>
      </p:sp>
      <p:sp>
        <p:nvSpPr>
          <p:cNvPr id="5" name="TextBox 4"/>
          <p:cNvSpPr txBox="1"/>
          <p:nvPr/>
        </p:nvSpPr>
        <p:spPr>
          <a:xfrm>
            <a:off x="3141770" y="6130090"/>
            <a:ext cx="2639176" cy="369332"/>
          </a:xfrm>
          <a:prstGeom prst="rect">
            <a:avLst/>
          </a:prstGeom>
          <a:noFill/>
        </p:spPr>
        <p:txBody>
          <a:bodyPr wrap="none" rtlCol="0">
            <a:spAutoFit/>
          </a:bodyPr>
          <a:lstStyle/>
          <a:p>
            <a:r>
              <a:rPr lang="en-US" dirty="0"/>
              <a:t>http://</a:t>
            </a:r>
            <a:r>
              <a:rPr lang="en-US" dirty="0" err="1"/>
              <a:t>style.tidyverse.org</a:t>
            </a:r>
            <a:r>
              <a:rPr lang="en-US" dirty="0"/>
              <a:t>/</a:t>
            </a:r>
          </a:p>
        </p:txBody>
      </p:sp>
      <p:pic>
        <p:nvPicPr>
          <p:cNvPr id="6" name="Picture 5" descr="flat,800x800,075,f.u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651" y="208950"/>
            <a:ext cx="1045515" cy="1208688"/>
          </a:xfrm>
          <a:prstGeom prst="rect">
            <a:avLst/>
          </a:prstGeom>
        </p:spPr>
      </p:pic>
      <p:sp>
        <p:nvSpPr>
          <p:cNvPr id="7" name="TextBox 6"/>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pic>
        <p:nvPicPr>
          <p:cNvPr id="8" name="Picture 7" descr="Committee-Wrangling.jpg"/>
          <p:cNvPicPr>
            <a:picLocks noChangeAspect="1"/>
          </p:cNvPicPr>
          <p:nvPr/>
        </p:nvPicPr>
        <p:blipFill rotWithShape="1">
          <a:blip r:embed="rId3">
            <a:extLst>
              <a:ext uri="{28A0092B-C50C-407E-A947-70E740481C1C}">
                <a14:useLocalDpi xmlns:a14="http://schemas.microsoft.com/office/drawing/2010/main" val="0"/>
              </a:ext>
            </a:extLst>
          </a:blip>
          <a:srcRect l="4771" t="6205"/>
          <a:stretch/>
        </p:blipFill>
        <p:spPr>
          <a:xfrm>
            <a:off x="6155928" y="4850174"/>
            <a:ext cx="1961238" cy="1279916"/>
          </a:xfrm>
          <a:prstGeom prst="rect">
            <a:avLst/>
          </a:prstGeom>
        </p:spPr>
      </p:pic>
    </p:spTree>
    <p:extLst>
      <p:ext uri="{BB962C8B-B14F-4D97-AF65-F5344CB8AC3E}">
        <p14:creationId xmlns:p14="http://schemas.microsoft.com/office/powerpoint/2010/main" val="1699639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d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75" y="3318947"/>
            <a:ext cx="8487411" cy="2652316"/>
          </a:xfrm>
          <a:prstGeom prst="rect">
            <a:avLst/>
          </a:prstGeom>
        </p:spPr>
      </p:pic>
      <p:sp>
        <p:nvSpPr>
          <p:cNvPr id="2" name="Title 1"/>
          <p:cNvSpPr>
            <a:spLocks noGrp="1"/>
          </p:cNvSpPr>
          <p:nvPr>
            <p:ph type="title"/>
          </p:nvPr>
        </p:nvSpPr>
        <p:spPr/>
        <p:txBody>
          <a:bodyPr/>
          <a:lstStyle/>
          <a:p>
            <a:r>
              <a:rPr lang="en-US" dirty="0"/>
              <a:t>Keep it tidy</a:t>
            </a:r>
          </a:p>
        </p:txBody>
      </p:sp>
      <p:sp>
        <p:nvSpPr>
          <p:cNvPr id="3" name="Content Placeholder 2"/>
          <p:cNvSpPr>
            <a:spLocks noGrp="1"/>
          </p:cNvSpPr>
          <p:nvPr>
            <p:ph idx="1"/>
          </p:nvPr>
        </p:nvSpPr>
        <p:spPr/>
        <p:txBody>
          <a:bodyPr>
            <a:normAutofit/>
          </a:bodyPr>
          <a:lstStyle/>
          <a:p>
            <a:r>
              <a:rPr lang="en-US" dirty="0" smtClean="0"/>
              <a:t>Three things make </a:t>
            </a:r>
            <a:r>
              <a:rPr lang="en-US" dirty="0"/>
              <a:t>a dataset tidy:</a:t>
            </a:r>
          </a:p>
          <a:p>
            <a:pPr marL="914400" lvl="1" indent="-514350">
              <a:buFont typeface="+mj-lt"/>
              <a:buAutoNum type="arabicPeriod"/>
            </a:pPr>
            <a:r>
              <a:rPr lang="en-US" dirty="0"/>
              <a:t>Each variable </a:t>
            </a:r>
            <a:r>
              <a:rPr lang="en-US" dirty="0" smtClean="0"/>
              <a:t>with </a:t>
            </a:r>
            <a:r>
              <a:rPr lang="en-US" dirty="0"/>
              <a:t>its own column.</a:t>
            </a:r>
          </a:p>
          <a:p>
            <a:pPr marL="914400" lvl="1" indent="-514350">
              <a:buFont typeface="+mj-lt"/>
              <a:buAutoNum type="arabicPeriod"/>
            </a:pPr>
            <a:r>
              <a:rPr lang="en-US" dirty="0"/>
              <a:t>Each observation with </a:t>
            </a:r>
            <a:r>
              <a:rPr lang="en-US" dirty="0" smtClean="0"/>
              <a:t>its </a:t>
            </a:r>
            <a:r>
              <a:rPr lang="en-US" dirty="0"/>
              <a:t>own row.</a:t>
            </a:r>
          </a:p>
          <a:p>
            <a:pPr marL="914400" lvl="1" indent="-514350">
              <a:buFont typeface="+mj-lt"/>
              <a:buAutoNum type="arabicPeriod"/>
            </a:pPr>
            <a:r>
              <a:rPr lang="en-US" dirty="0"/>
              <a:t>Each value with </a:t>
            </a:r>
            <a:r>
              <a:rPr lang="en-US" dirty="0" smtClean="0"/>
              <a:t>its </a:t>
            </a:r>
            <a:r>
              <a:rPr lang="en-US" dirty="0"/>
              <a:t>own cell.</a:t>
            </a:r>
          </a:p>
          <a:p>
            <a:endParaRPr lang="en-US" dirty="0" smtClean="0"/>
          </a:p>
        </p:txBody>
      </p:sp>
      <p:sp>
        <p:nvSpPr>
          <p:cNvPr id="6" name="Rectangle 5"/>
          <p:cNvSpPr/>
          <p:nvPr/>
        </p:nvSpPr>
        <p:spPr>
          <a:xfrm>
            <a:off x="210548" y="5971263"/>
            <a:ext cx="8871500" cy="646331"/>
          </a:xfrm>
          <a:prstGeom prst="rect">
            <a:avLst/>
          </a:prstGeom>
        </p:spPr>
        <p:txBody>
          <a:bodyPr wrap="square">
            <a:spAutoFit/>
          </a:bodyPr>
          <a:lstStyle/>
          <a:p>
            <a:r>
              <a:rPr lang="en-US" dirty="0"/>
              <a:t>Learn more in </a:t>
            </a:r>
            <a:r>
              <a:rPr lang="en-US" i="1" dirty="0"/>
              <a:t>Tidy Data</a:t>
            </a:r>
            <a:r>
              <a:rPr lang="en-US" dirty="0"/>
              <a:t> in the Journal of Statistical Software</a:t>
            </a:r>
          </a:p>
          <a:p>
            <a:r>
              <a:rPr lang="en-US" dirty="0">
                <a:hlinkClick r:id="rId3"/>
              </a:rPr>
              <a:t>http://www.jstatsoft.org/v59/i10/paper.</a:t>
            </a:r>
            <a:endParaRPr lang="en-US" dirty="0"/>
          </a:p>
        </p:txBody>
      </p:sp>
      <p:sp>
        <p:nvSpPr>
          <p:cNvPr id="8" name="TextBox 7"/>
          <p:cNvSpPr txBox="1"/>
          <p:nvPr/>
        </p:nvSpPr>
        <p:spPr>
          <a:xfrm>
            <a:off x="3141770" y="1201458"/>
            <a:ext cx="2639176" cy="369332"/>
          </a:xfrm>
          <a:prstGeom prst="rect">
            <a:avLst/>
          </a:prstGeom>
          <a:noFill/>
        </p:spPr>
        <p:txBody>
          <a:bodyPr wrap="none" rtlCol="0">
            <a:spAutoFit/>
          </a:bodyPr>
          <a:lstStyle/>
          <a:p>
            <a:r>
              <a:rPr lang="en-US" dirty="0"/>
              <a:t>http://</a:t>
            </a:r>
            <a:r>
              <a:rPr lang="en-US" dirty="0" err="1"/>
              <a:t>style.tidyverse.org</a:t>
            </a:r>
            <a:r>
              <a:rPr lang="en-US" dirty="0"/>
              <a:t>/</a:t>
            </a:r>
          </a:p>
        </p:txBody>
      </p:sp>
      <p:pic>
        <p:nvPicPr>
          <p:cNvPr id="9" name="Picture 8" descr="flat,800x800,075,f.u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651" y="208950"/>
            <a:ext cx="1045515" cy="1208688"/>
          </a:xfrm>
          <a:prstGeom prst="rect">
            <a:avLst/>
          </a:prstGeom>
        </p:spPr>
      </p:pic>
      <p:sp>
        <p:nvSpPr>
          <p:cNvPr id="10" name="TextBox 9"/>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spTree>
    <p:extLst>
      <p:ext uri="{BB962C8B-B14F-4D97-AF65-F5344CB8AC3E}">
        <p14:creationId xmlns:p14="http://schemas.microsoft.com/office/powerpoint/2010/main" val="5965616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dleyObama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86593" y="4651687"/>
            <a:ext cx="1793265" cy="2633038"/>
          </a:xfrm>
          <a:prstGeom prst="rect">
            <a:avLst/>
          </a:prstGeom>
        </p:spPr>
      </p:pic>
      <p:pic>
        <p:nvPicPr>
          <p:cNvPr id="6" name="Picture 5" descr="11982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140" y="5096060"/>
            <a:ext cx="1699979" cy="1699979"/>
          </a:xfrm>
          <a:prstGeom prst="rect">
            <a:avLst/>
          </a:prstGeom>
        </p:spPr>
      </p:pic>
      <p:pic>
        <p:nvPicPr>
          <p:cNvPr id="4" name="Picture 3" descr="16358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96" y="5136106"/>
            <a:ext cx="1595311" cy="1595311"/>
          </a:xfrm>
          <a:prstGeom prst="rect">
            <a:avLst/>
          </a:prstGeom>
        </p:spPr>
      </p:pic>
      <p:sp>
        <p:nvSpPr>
          <p:cNvPr id="2" name="Title 1"/>
          <p:cNvSpPr>
            <a:spLocks noGrp="1"/>
          </p:cNvSpPr>
          <p:nvPr>
            <p:ph type="title"/>
          </p:nvPr>
        </p:nvSpPr>
        <p:spPr/>
        <p:txBody>
          <a:bodyPr/>
          <a:lstStyle/>
          <a:p>
            <a:r>
              <a:rPr lang="en-US" dirty="0" smtClean="0"/>
              <a:t>Getting stuck</a:t>
            </a:r>
            <a:endParaRPr lang="en-US" dirty="0"/>
          </a:p>
        </p:txBody>
      </p:sp>
      <p:sp>
        <p:nvSpPr>
          <p:cNvPr id="3" name="Content Placeholder 2"/>
          <p:cNvSpPr>
            <a:spLocks noGrp="1"/>
          </p:cNvSpPr>
          <p:nvPr>
            <p:ph idx="1"/>
          </p:nvPr>
        </p:nvSpPr>
        <p:spPr>
          <a:xfrm>
            <a:off x="457200" y="1058050"/>
            <a:ext cx="8229600" cy="4525963"/>
          </a:xfrm>
        </p:spPr>
        <p:txBody>
          <a:bodyPr>
            <a:normAutofit lnSpcReduction="10000"/>
          </a:bodyPr>
          <a:lstStyle/>
          <a:p>
            <a:r>
              <a:rPr lang="en-US" dirty="0" smtClean="0"/>
              <a:t>Use a ‘?’ with function, package, data name in the R console</a:t>
            </a:r>
          </a:p>
          <a:p>
            <a:r>
              <a:rPr lang="en-US" dirty="0" smtClean="0"/>
              <a:t>If </a:t>
            </a:r>
            <a:r>
              <a:rPr lang="en-US" dirty="0"/>
              <a:t>you get stuck, </a:t>
            </a:r>
            <a:r>
              <a:rPr lang="en-US" dirty="0" smtClean="0"/>
              <a:t>use Google: just add “</a:t>
            </a:r>
            <a:r>
              <a:rPr lang="en-US" dirty="0"/>
              <a:t>R” to a </a:t>
            </a:r>
            <a:r>
              <a:rPr lang="en-US" dirty="0" smtClean="0"/>
              <a:t>search e.g. a copy of an </a:t>
            </a:r>
            <a:r>
              <a:rPr lang="en-US" dirty="0"/>
              <a:t>error </a:t>
            </a:r>
            <a:r>
              <a:rPr lang="en-US" dirty="0" smtClean="0"/>
              <a:t>message</a:t>
            </a:r>
          </a:p>
          <a:p>
            <a:r>
              <a:rPr lang="en-US" dirty="0" smtClean="0"/>
              <a:t>Someone </a:t>
            </a:r>
            <a:r>
              <a:rPr lang="en-US" dirty="0"/>
              <a:t>else </a:t>
            </a:r>
            <a:r>
              <a:rPr lang="en-US" dirty="0" smtClean="0"/>
              <a:t>has also </a:t>
            </a:r>
            <a:r>
              <a:rPr lang="en-US" dirty="0"/>
              <a:t>been confused by it </a:t>
            </a:r>
            <a:r>
              <a:rPr lang="en-US" dirty="0" smtClean="0"/>
              <a:t>and has written about it</a:t>
            </a:r>
          </a:p>
          <a:p>
            <a:r>
              <a:rPr lang="en-US" dirty="0" smtClean="0"/>
              <a:t>Thousands of talented programmers who scan the web and answer these problems</a:t>
            </a:r>
          </a:p>
          <a:p>
            <a:pPr marL="0" indent="0">
              <a:buNone/>
            </a:pPr>
            <a:r>
              <a:rPr lang="en-US" dirty="0"/>
              <a:t> </a:t>
            </a:r>
            <a:r>
              <a:rPr lang="en-US" dirty="0" smtClean="0"/>
              <a:t> </a:t>
            </a:r>
          </a:p>
        </p:txBody>
      </p:sp>
      <p:sp>
        <p:nvSpPr>
          <p:cNvPr id="7" name="TextBox 6"/>
          <p:cNvSpPr txBox="1"/>
          <p:nvPr/>
        </p:nvSpPr>
        <p:spPr>
          <a:xfrm>
            <a:off x="519152" y="4843010"/>
            <a:ext cx="985479" cy="369332"/>
          </a:xfrm>
          <a:prstGeom prst="rect">
            <a:avLst/>
          </a:prstGeom>
          <a:noFill/>
        </p:spPr>
        <p:txBody>
          <a:bodyPr wrap="none" rtlCol="0">
            <a:spAutoFit/>
          </a:bodyPr>
          <a:lstStyle/>
          <a:p>
            <a:r>
              <a:rPr lang="en-US" dirty="0" err="1"/>
              <a:t>Yihui</a:t>
            </a:r>
            <a:r>
              <a:rPr lang="en-US" dirty="0"/>
              <a:t> </a:t>
            </a:r>
            <a:r>
              <a:rPr lang="en-US" dirty="0" err="1"/>
              <a:t>Xie</a:t>
            </a:r>
            <a:endParaRPr lang="en-US" dirty="0"/>
          </a:p>
        </p:txBody>
      </p:sp>
      <p:sp>
        <p:nvSpPr>
          <p:cNvPr id="8" name="TextBox 7"/>
          <p:cNvSpPr txBox="1"/>
          <p:nvPr/>
        </p:nvSpPr>
        <p:spPr>
          <a:xfrm>
            <a:off x="3469404" y="4812030"/>
            <a:ext cx="1761946" cy="369332"/>
          </a:xfrm>
          <a:prstGeom prst="rect">
            <a:avLst/>
          </a:prstGeom>
          <a:noFill/>
        </p:spPr>
        <p:txBody>
          <a:bodyPr wrap="none" rtlCol="0">
            <a:spAutoFit/>
          </a:bodyPr>
          <a:lstStyle/>
          <a:p>
            <a:r>
              <a:rPr lang="en-US" dirty="0"/>
              <a:t>Hadley Wickham</a:t>
            </a:r>
          </a:p>
        </p:txBody>
      </p:sp>
      <p:sp>
        <p:nvSpPr>
          <p:cNvPr id="9" name="TextBox 8"/>
          <p:cNvSpPr txBox="1"/>
          <p:nvPr/>
        </p:nvSpPr>
        <p:spPr>
          <a:xfrm>
            <a:off x="7051007" y="4726728"/>
            <a:ext cx="1938113" cy="369332"/>
          </a:xfrm>
          <a:prstGeom prst="rect">
            <a:avLst/>
          </a:prstGeom>
          <a:noFill/>
        </p:spPr>
        <p:txBody>
          <a:bodyPr wrap="none" rtlCol="0">
            <a:spAutoFit/>
          </a:bodyPr>
          <a:lstStyle/>
          <a:p>
            <a:r>
              <a:rPr lang="en-US" dirty="0"/>
              <a:t>Andrew McDonald</a:t>
            </a:r>
          </a:p>
        </p:txBody>
      </p:sp>
      <p:sp>
        <p:nvSpPr>
          <p:cNvPr id="10" name="TextBox 9"/>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spTree>
    <p:extLst>
      <p:ext uri="{BB962C8B-B14F-4D97-AF65-F5344CB8AC3E}">
        <p14:creationId xmlns:p14="http://schemas.microsoft.com/office/powerpoint/2010/main" val="3168129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a:t>
            </a:r>
          </a:p>
        </p:txBody>
      </p:sp>
      <p:sp>
        <p:nvSpPr>
          <p:cNvPr id="3" name="Content Placeholder 2"/>
          <p:cNvSpPr>
            <a:spLocks noGrp="1"/>
          </p:cNvSpPr>
          <p:nvPr>
            <p:ph idx="1"/>
          </p:nvPr>
        </p:nvSpPr>
        <p:spPr/>
        <p:txBody>
          <a:bodyPr>
            <a:normAutofit/>
          </a:bodyPr>
          <a:lstStyle/>
          <a:p>
            <a:r>
              <a:rPr lang="en-US" dirty="0" smtClean="0"/>
              <a:t>A </a:t>
            </a:r>
            <a:r>
              <a:rPr lang="en-US" b="1" dirty="0"/>
              <a:t>vector</a:t>
            </a:r>
            <a:r>
              <a:rPr lang="en-US" dirty="0"/>
              <a:t> is a sequence of data elements of the same basic </a:t>
            </a:r>
            <a:r>
              <a:rPr lang="en-US" dirty="0" smtClean="0"/>
              <a:t>type e.g. </a:t>
            </a:r>
          </a:p>
          <a:p>
            <a:r>
              <a:rPr lang="en-US" dirty="0" smtClean="0"/>
              <a:t>numeric vector</a:t>
            </a:r>
            <a:endParaRPr lang="en-US" dirty="0"/>
          </a:p>
          <a:p>
            <a:pPr lvl="1">
              <a:buFont typeface="Lucida Grande"/>
              <a:buChar char="&gt;"/>
            </a:pPr>
            <a:r>
              <a:rPr lang="en-US" dirty="0" smtClean="0"/>
              <a:t>a </a:t>
            </a:r>
            <a:r>
              <a:rPr lang="en-US" dirty="0"/>
              <a:t>&lt;- c(</a:t>
            </a:r>
            <a:r>
              <a:rPr lang="en-US" dirty="0" smtClean="0"/>
              <a:t>1,-2,5.3) </a:t>
            </a:r>
          </a:p>
          <a:p>
            <a:endParaRPr lang="en-US" dirty="0"/>
          </a:p>
        </p:txBody>
      </p:sp>
      <p:pic>
        <p:nvPicPr>
          <p:cNvPr id="5" name="Picture 4" descr="vectordm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225" y="2312541"/>
            <a:ext cx="3343275" cy="3813622"/>
          </a:xfrm>
          <a:prstGeom prst="rect">
            <a:avLst/>
          </a:prstGeom>
        </p:spPr>
      </p:pic>
      <p:sp>
        <p:nvSpPr>
          <p:cNvPr id="7" name="Rectangle 6"/>
          <p:cNvSpPr/>
          <p:nvPr/>
        </p:nvSpPr>
        <p:spPr>
          <a:xfrm>
            <a:off x="5998845" y="6212959"/>
            <a:ext cx="2954655" cy="369332"/>
          </a:xfrm>
          <a:prstGeom prst="rect">
            <a:avLst/>
          </a:prstGeom>
        </p:spPr>
        <p:txBody>
          <a:bodyPr wrap="none">
            <a:spAutoFit/>
          </a:bodyPr>
          <a:lstStyle/>
          <a:p>
            <a:r>
              <a:rPr lang="en-US" dirty="0" err="1"/>
              <a:t>www.internationalhero.co.uk</a:t>
            </a:r>
            <a:endParaRPr lang="en-US" dirty="0"/>
          </a:p>
        </p:txBody>
      </p:sp>
      <p:sp>
        <p:nvSpPr>
          <p:cNvPr id="10" name="Rectangle 9"/>
          <p:cNvSpPr/>
          <p:nvPr/>
        </p:nvSpPr>
        <p:spPr>
          <a:xfrm>
            <a:off x="457200" y="6122084"/>
            <a:ext cx="4572000" cy="646331"/>
          </a:xfrm>
          <a:prstGeom prst="rect">
            <a:avLst/>
          </a:prstGeom>
        </p:spPr>
        <p:txBody>
          <a:bodyPr>
            <a:spAutoFit/>
          </a:bodyPr>
          <a:lstStyle/>
          <a:p>
            <a:r>
              <a:rPr lang="en-US" dirty="0"/>
              <a:t>https://</a:t>
            </a:r>
            <a:r>
              <a:rPr lang="en-US" dirty="0" err="1"/>
              <a:t>www.statmethods.net</a:t>
            </a:r>
            <a:r>
              <a:rPr lang="en-US" dirty="0"/>
              <a:t>/input/</a:t>
            </a:r>
            <a:r>
              <a:rPr lang="en-US" dirty="0" err="1"/>
              <a:t>datatypes.html</a:t>
            </a:r>
            <a:endParaRPr lang="en-US" dirty="0"/>
          </a:p>
        </p:txBody>
      </p:sp>
      <p:pic>
        <p:nvPicPr>
          <p:cNvPr id="11" name="Picture 10" descr="Quick-R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75" y="182562"/>
            <a:ext cx="1462312" cy="1417638"/>
          </a:xfrm>
          <a:prstGeom prst="rect">
            <a:avLst/>
          </a:prstGeom>
        </p:spPr>
      </p:pic>
      <p:sp>
        <p:nvSpPr>
          <p:cNvPr id="12" name="TextBox 11"/>
          <p:cNvSpPr txBox="1"/>
          <p:nvPr/>
        </p:nvSpPr>
        <p:spPr>
          <a:xfrm>
            <a:off x="-1238250" y="328612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732680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a:t>
            </a:r>
          </a:p>
        </p:txBody>
      </p:sp>
      <p:sp>
        <p:nvSpPr>
          <p:cNvPr id="3" name="Content Placeholder 2"/>
          <p:cNvSpPr>
            <a:spLocks noGrp="1"/>
          </p:cNvSpPr>
          <p:nvPr>
            <p:ph idx="1"/>
          </p:nvPr>
        </p:nvSpPr>
        <p:spPr/>
        <p:txBody>
          <a:bodyPr>
            <a:normAutofit/>
          </a:bodyPr>
          <a:lstStyle/>
          <a:p>
            <a:r>
              <a:rPr lang="en-US" dirty="0" smtClean="0"/>
              <a:t>A </a:t>
            </a:r>
            <a:r>
              <a:rPr lang="en-US" b="1" dirty="0"/>
              <a:t>vector</a:t>
            </a:r>
            <a:r>
              <a:rPr lang="en-US" dirty="0"/>
              <a:t> is a sequence of data elements of the same basic </a:t>
            </a:r>
            <a:r>
              <a:rPr lang="en-US" dirty="0" smtClean="0"/>
              <a:t>type e.g. </a:t>
            </a:r>
          </a:p>
          <a:p>
            <a:r>
              <a:rPr lang="en-US" dirty="0" smtClean="0"/>
              <a:t>numeric vector</a:t>
            </a:r>
            <a:endParaRPr lang="en-US" dirty="0"/>
          </a:p>
          <a:p>
            <a:pPr lvl="1">
              <a:buFont typeface="Lucida Grande"/>
              <a:buChar char="&gt;"/>
            </a:pPr>
            <a:r>
              <a:rPr lang="en-US" dirty="0"/>
              <a:t>a &lt;- c(</a:t>
            </a:r>
            <a:r>
              <a:rPr lang="en-US" dirty="0" smtClean="0"/>
              <a:t>1,-2,5.3) </a:t>
            </a:r>
          </a:p>
          <a:p>
            <a:r>
              <a:rPr lang="en-US" dirty="0" smtClean="0"/>
              <a:t>character vector</a:t>
            </a:r>
          </a:p>
          <a:p>
            <a:pPr lvl="1">
              <a:buFont typeface="Lucida Grande"/>
              <a:buChar char="&gt;"/>
            </a:pPr>
            <a:r>
              <a:rPr lang="en-US" dirty="0" smtClean="0"/>
              <a:t>b &lt;- c("</a:t>
            </a:r>
            <a:r>
              <a:rPr lang="en-US" dirty="0" err="1" smtClean="0"/>
              <a:t>one","two","three</a:t>
            </a:r>
            <a:r>
              <a:rPr lang="en-US" dirty="0" smtClean="0"/>
              <a:t>")</a:t>
            </a:r>
          </a:p>
          <a:p>
            <a:r>
              <a:rPr lang="en-US" dirty="0" smtClean="0"/>
              <a:t>logical vector</a:t>
            </a:r>
          </a:p>
          <a:p>
            <a:pPr lvl="1">
              <a:buFont typeface="Lucida Grande"/>
              <a:buChar char="&gt;"/>
            </a:pPr>
            <a:r>
              <a:rPr lang="en-US" dirty="0" err="1" smtClean="0"/>
              <a:t>ab</a:t>
            </a:r>
            <a:r>
              <a:rPr lang="en-US" dirty="0" smtClean="0"/>
              <a:t> </a:t>
            </a:r>
            <a:r>
              <a:rPr lang="en-US" dirty="0"/>
              <a:t>&lt;- c(</a:t>
            </a:r>
            <a:r>
              <a:rPr lang="en-US" dirty="0" smtClean="0"/>
              <a:t>TRUE, TRUE, FALSE)</a:t>
            </a:r>
            <a:endParaRPr lang="en-US" dirty="0"/>
          </a:p>
        </p:txBody>
      </p:sp>
      <p:pic>
        <p:nvPicPr>
          <p:cNvPr id="5" name="Picture 4" descr="vectordm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225" y="2312541"/>
            <a:ext cx="3343275" cy="3813622"/>
          </a:xfrm>
          <a:prstGeom prst="rect">
            <a:avLst/>
          </a:prstGeom>
        </p:spPr>
      </p:pic>
      <p:sp>
        <p:nvSpPr>
          <p:cNvPr id="7" name="Rectangle 6"/>
          <p:cNvSpPr/>
          <p:nvPr/>
        </p:nvSpPr>
        <p:spPr>
          <a:xfrm>
            <a:off x="5998845" y="6212959"/>
            <a:ext cx="2954655" cy="369332"/>
          </a:xfrm>
          <a:prstGeom prst="rect">
            <a:avLst/>
          </a:prstGeom>
        </p:spPr>
        <p:txBody>
          <a:bodyPr wrap="none">
            <a:spAutoFit/>
          </a:bodyPr>
          <a:lstStyle/>
          <a:p>
            <a:r>
              <a:rPr lang="en-US" dirty="0" err="1"/>
              <a:t>www.internationalhero.co.uk</a:t>
            </a:r>
            <a:endParaRPr lang="en-US" dirty="0"/>
          </a:p>
        </p:txBody>
      </p:sp>
      <p:sp>
        <p:nvSpPr>
          <p:cNvPr id="10" name="Rectangle 9"/>
          <p:cNvSpPr/>
          <p:nvPr/>
        </p:nvSpPr>
        <p:spPr>
          <a:xfrm>
            <a:off x="457200" y="6122084"/>
            <a:ext cx="4572000" cy="646331"/>
          </a:xfrm>
          <a:prstGeom prst="rect">
            <a:avLst/>
          </a:prstGeom>
        </p:spPr>
        <p:txBody>
          <a:bodyPr>
            <a:spAutoFit/>
          </a:bodyPr>
          <a:lstStyle/>
          <a:p>
            <a:r>
              <a:rPr lang="en-US" dirty="0"/>
              <a:t>https://</a:t>
            </a:r>
            <a:r>
              <a:rPr lang="en-US" dirty="0" err="1"/>
              <a:t>www.statmethods.net</a:t>
            </a:r>
            <a:r>
              <a:rPr lang="en-US" dirty="0"/>
              <a:t>/input/</a:t>
            </a:r>
            <a:r>
              <a:rPr lang="en-US" dirty="0" err="1"/>
              <a:t>datatypes.html</a:t>
            </a:r>
            <a:endParaRPr lang="en-US" dirty="0"/>
          </a:p>
        </p:txBody>
      </p:sp>
      <p:pic>
        <p:nvPicPr>
          <p:cNvPr id="11" name="Picture 10" descr="Quick-R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75" y="182562"/>
            <a:ext cx="1462312" cy="1417638"/>
          </a:xfrm>
          <a:prstGeom prst="rect">
            <a:avLst/>
          </a:prstGeom>
        </p:spPr>
      </p:pic>
      <p:sp>
        <p:nvSpPr>
          <p:cNvPr id="12" name="TextBox 11"/>
          <p:cNvSpPr txBox="1"/>
          <p:nvPr/>
        </p:nvSpPr>
        <p:spPr>
          <a:xfrm>
            <a:off x="-1238250" y="3286125"/>
            <a:ext cx="184666" cy="369332"/>
          </a:xfrm>
          <a:prstGeom prst="rect">
            <a:avLst/>
          </a:prstGeom>
          <a:noFill/>
        </p:spPr>
        <p:txBody>
          <a:bodyPr wrap="none" rtlCol="0">
            <a:spAutoFit/>
          </a:bodyPr>
          <a:lstStyle/>
          <a:p>
            <a:endParaRPr lang="en-US" dirty="0"/>
          </a:p>
        </p:txBody>
      </p:sp>
      <p:sp>
        <p:nvSpPr>
          <p:cNvPr id="13" name="TextBox 12"/>
          <p:cNvSpPr txBox="1"/>
          <p:nvPr/>
        </p:nvSpPr>
        <p:spPr>
          <a:xfrm>
            <a:off x="6223001" y="258763"/>
            <a:ext cx="2730499" cy="1477328"/>
          </a:xfrm>
          <a:prstGeom prst="rect">
            <a:avLst/>
          </a:prstGeom>
          <a:noFill/>
        </p:spPr>
        <p:txBody>
          <a:bodyPr wrap="square" rtlCol="0">
            <a:spAutoFit/>
          </a:bodyPr>
          <a:lstStyle/>
          <a:p>
            <a:r>
              <a:rPr lang="en-US" sz="3000" b="1" dirty="0" smtClean="0">
                <a:solidFill>
                  <a:srgbClr val="FF0000"/>
                </a:solidFill>
              </a:rPr>
              <a:t>Type class(a) into the R console</a:t>
            </a:r>
            <a:endParaRPr lang="en-US" sz="3000" b="1" dirty="0">
              <a:solidFill>
                <a:srgbClr val="FF0000"/>
              </a:solidFill>
            </a:endParaRPr>
          </a:p>
        </p:txBody>
      </p:sp>
      <p:sp>
        <p:nvSpPr>
          <p:cNvPr id="4" name="Oval 3"/>
          <p:cNvSpPr/>
          <p:nvPr/>
        </p:nvSpPr>
        <p:spPr>
          <a:xfrm>
            <a:off x="841375" y="3286125"/>
            <a:ext cx="459656" cy="508816"/>
          </a:xfrm>
          <a:prstGeom prst="ellips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 name="Straight Arrow Connector 7"/>
          <p:cNvCxnSpPr/>
          <p:nvPr/>
        </p:nvCxnSpPr>
        <p:spPr>
          <a:xfrm flipH="1">
            <a:off x="1301031" y="3066932"/>
            <a:ext cx="2431688" cy="34077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93438" y="2590384"/>
            <a:ext cx="2070323" cy="553998"/>
          </a:xfrm>
          <a:prstGeom prst="rect">
            <a:avLst/>
          </a:prstGeom>
          <a:noFill/>
        </p:spPr>
        <p:txBody>
          <a:bodyPr wrap="none" rtlCol="0">
            <a:spAutoFit/>
          </a:bodyPr>
          <a:lstStyle/>
          <a:p>
            <a:r>
              <a:rPr lang="en-US" sz="3000" b="1" dirty="0" smtClean="0">
                <a:solidFill>
                  <a:srgbClr val="FF0000"/>
                </a:solidFill>
              </a:rPr>
              <a:t>Do not type</a:t>
            </a:r>
            <a:endParaRPr lang="en-US" sz="3000" b="1" dirty="0">
              <a:solidFill>
                <a:srgbClr val="FF0000"/>
              </a:solidFill>
            </a:endParaRPr>
          </a:p>
        </p:txBody>
      </p:sp>
      <p:cxnSp>
        <p:nvCxnSpPr>
          <p:cNvPr id="20" name="Straight Arrow Connector 19"/>
          <p:cNvCxnSpPr/>
          <p:nvPr/>
        </p:nvCxnSpPr>
        <p:spPr>
          <a:xfrm flipH="1" flipV="1">
            <a:off x="3314531" y="3655457"/>
            <a:ext cx="1314034" cy="199549"/>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9053" y="3258168"/>
            <a:ext cx="957489" cy="553998"/>
          </a:xfrm>
          <a:prstGeom prst="rect">
            <a:avLst/>
          </a:prstGeom>
          <a:noFill/>
        </p:spPr>
        <p:txBody>
          <a:bodyPr wrap="none" rtlCol="0">
            <a:spAutoFit/>
          </a:bodyPr>
          <a:lstStyle/>
          <a:p>
            <a:r>
              <a:rPr lang="en-US" sz="3000" b="1" dirty="0" smtClean="0">
                <a:solidFill>
                  <a:srgbClr val="FF0000"/>
                </a:solidFill>
              </a:rPr>
              <a:t>Type</a:t>
            </a:r>
            <a:endParaRPr lang="en-US" sz="3000" b="1" dirty="0">
              <a:solidFill>
                <a:srgbClr val="FF0000"/>
              </a:solidFill>
            </a:endParaRPr>
          </a:p>
        </p:txBody>
      </p:sp>
      <p:cxnSp>
        <p:nvCxnSpPr>
          <p:cNvPr id="24" name="Straight Connector 23"/>
          <p:cNvCxnSpPr/>
          <p:nvPr/>
        </p:nvCxnSpPr>
        <p:spPr>
          <a:xfrm>
            <a:off x="1440429" y="3686437"/>
            <a:ext cx="1812150"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8175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4" grpId="0" animBg="1"/>
      <p:bldP spid="4" grpId="1" animBg="1"/>
      <p:bldP spid="18" grpId="0"/>
      <p:bldP spid="18" grpId="1"/>
      <p:bldP spid="21" grpId="0"/>
      <p:bldP spid="2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a:t>
            </a:r>
          </a:p>
        </p:txBody>
      </p:sp>
      <p:sp>
        <p:nvSpPr>
          <p:cNvPr id="3" name="Content Placeholder 2"/>
          <p:cNvSpPr>
            <a:spLocks noGrp="1"/>
          </p:cNvSpPr>
          <p:nvPr>
            <p:ph idx="1"/>
          </p:nvPr>
        </p:nvSpPr>
        <p:spPr/>
        <p:txBody>
          <a:bodyPr>
            <a:normAutofit fontScale="92500" lnSpcReduction="20000"/>
          </a:bodyPr>
          <a:lstStyle/>
          <a:p>
            <a:r>
              <a:rPr lang="en-US" dirty="0" smtClean="0"/>
              <a:t>A </a:t>
            </a:r>
            <a:r>
              <a:rPr lang="en-US" b="1" dirty="0" err="1" smtClean="0"/>
              <a:t>dataframe</a:t>
            </a:r>
            <a:r>
              <a:rPr lang="en-US" dirty="0" smtClean="0"/>
              <a:t> is a </a:t>
            </a:r>
            <a:r>
              <a:rPr lang="en-US" dirty="0"/>
              <a:t>list of vectors of equal </a:t>
            </a:r>
            <a:r>
              <a:rPr lang="en-US" dirty="0" smtClean="0"/>
              <a:t>length</a:t>
            </a:r>
          </a:p>
          <a:p>
            <a:r>
              <a:rPr lang="en-US" dirty="0" smtClean="0"/>
              <a:t>Use if </a:t>
            </a:r>
            <a:r>
              <a:rPr lang="en-US" dirty="0"/>
              <a:t>columns (variables) </a:t>
            </a:r>
            <a:r>
              <a:rPr lang="en-US" dirty="0" smtClean="0"/>
              <a:t>are different </a:t>
            </a:r>
            <a:r>
              <a:rPr lang="en-US" dirty="0"/>
              <a:t>types (numeric/character/logical etc.)</a:t>
            </a:r>
            <a:r>
              <a:rPr lang="en-US" dirty="0" smtClean="0"/>
              <a:t>.</a:t>
            </a:r>
          </a:p>
          <a:p>
            <a:r>
              <a:rPr lang="en-US" dirty="0" smtClean="0"/>
              <a:t>See </a:t>
            </a:r>
            <a:r>
              <a:rPr lang="en-US" dirty="0"/>
              <a:t>the built-in data frame in R, called </a:t>
            </a:r>
            <a:r>
              <a:rPr lang="en-US" dirty="0" err="1" smtClean="0"/>
              <a:t>mtcars</a:t>
            </a:r>
            <a:endParaRPr lang="en-US" dirty="0" smtClean="0"/>
          </a:p>
          <a:p>
            <a:r>
              <a:rPr lang="en-US" dirty="0"/>
              <a:t>Type in </a:t>
            </a:r>
            <a:r>
              <a:rPr lang="en-US" dirty="0" err="1"/>
              <a:t>Rstudio</a:t>
            </a:r>
            <a:r>
              <a:rPr lang="en-US" dirty="0"/>
              <a:t> </a:t>
            </a:r>
            <a:r>
              <a:rPr lang="en-US" dirty="0" smtClean="0"/>
              <a:t>console:</a:t>
            </a:r>
            <a:endParaRPr lang="en-US" dirty="0"/>
          </a:p>
          <a:p>
            <a:pPr lvl="1">
              <a:buFont typeface="Lucida Grande"/>
              <a:buChar char="&gt;"/>
            </a:pPr>
            <a:r>
              <a:rPr lang="en-US" dirty="0" smtClean="0"/>
              <a:t>?</a:t>
            </a:r>
            <a:r>
              <a:rPr lang="en-US" dirty="0" err="1" smtClean="0"/>
              <a:t>mtcars</a:t>
            </a:r>
            <a:r>
              <a:rPr lang="en-US" dirty="0" smtClean="0"/>
              <a:t> 				</a:t>
            </a:r>
            <a:r>
              <a:rPr lang="en-US" dirty="0" smtClean="0">
                <a:solidFill>
                  <a:srgbClr val="FF0000"/>
                </a:solidFill>
              </a:rPr>
              <a:t>READ</a:t>
            </a:r>
          </a:p>
          <a:p>
            <a:pPr lvl="1">
              <a:buFont typeface="Lucida Grande"/>
              <a:buChar char="&gt;"/>
            </a:pPr>
            <a:r>
              <a:rPr lang="en-US" dirty="0" err="1" smtClean="0"/>
              <a:t>mtcars</a:t>
            </a:r>
            <a:endParaRPr lang="en-US" dirty="0" smtClean="0"/>
          </a:p>
          <a:p>
            <a:pPr lvl="1">
              <a:buFont typeface="Lucida Grande"/>
              <a:buChar char="&gt;"/>
            </a:pPr>
            <a:r>
              <a:rPr lang="en-US" dirty="0" smtClean="0"/>
              <a:t>head(</a:t>
            </a:r>
            <a:r>
              <a:rPr lang="en-US" dirty="0" err="1" smtClean="0"/>
              <a:t>mtcars</a:t>
            </a:r>
            <a:r>
              <a:rPr lang="en-US" dirty="0" smtClean="0"/>
              <a:t>)</a:t>
            </a:r>
          </a:p>
          <a:p>
            <a:pPr lvl="1">
              <a:buFont typeface="Lucida Grande"/>
              <a:buChar char="&gt;"/>
            </a:pPr>
            <a:r>
              <a:rPr lang="en-US" dirty="0" err="1" smtClean="0"/>
              <a:t>nrow</a:t>
            </a:r>
            <a:r>
              <a:rPr lang="en-US" dirty="0" smtClean="0"/>
              <a:t>(</a:t>
            </a:r>
            <a:r>
              <a:rPr lang="en-US" dirty="0" err="1" smtClean="0"/>
              <a:t>mtcars</a:t>
            </a:r>
            <a:r>
              <a:rPr lang="en-US" dirty="0" smtClean="0"/>
              <a:t>)</a:t>
            </a:r>
          </a:p>
          <a:p>
            <a:pPr lvl="1">
              <a:buFont typeface="Lucida Grande"/>
              <a:buChar char="&gt;"/>
            </a:pPr>
            <a:r>
              <a:rPr lang="en-US" dirty="0" err="1" smtClean="0"/>
              <a:t>ncol</a:t>
            </a:r>
            <a:r>
              <a:rPr lang="en-US" dirty="0" smtClean="0"/>
              <a:t>(</a:t>
            </a:r>
            <a:r>
              <a:rPr lang="en-US" dirty="0" err="1" smtClean="0"/>
              <a:t>mtcars</a:t>
            </a:r>
            <a:r>
              <a:rPr lang="en-US" dirty="0" smtClean="0"/>
              <a:t>)</a:t>
            </a:r>
            <a:endParaRPr lang="en-US" dirty="0"/>
          </a:p>
        </p:txBody>
      </p:sp>
      <p:pic>
        <p:nvPicPr>
          <p:cNvPr id="8" name="Picture 7" descr="r-tutorial-thumbnail-v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75" y="3465111"/>
            <a:ext cx="2320925" cy="3011888"/>
          </a:xfrm>
          <a:prstGeom prst="rect">
            <a:avLst/>
          </a:prstGeom>
        </p:spPr>
      </p:pic>
      <p:sp>
        <p:nvSpPr>
          <p:cNvPr id="9" name="TextBox 8"/>
          <p:cNvSpPr txBox="1"/>
          <p:nvPr/>
        </p:nvSpPr>
        <p:spPr>
          <a:xfrm>
            <a:off x="746125" y="6228834"/>
            <a:ext cx="4878259" cy="369332"/>
          </a:xfrm>
          <a:prstGeom prst="rect">
            <a:avLst/>
          </a:prstGeom>
          <a:noFill/>
        </p:spPr>
        <p:txBody>
          <a:bodyPr wrap="none" rtlCol="0">
            <a:spAutoFit/>
          </a:bodyPr>
          <a:lstStyle/>
          <a:p>
            <a:r>
              <a:rPr lang="en-US" dirty="0"/>
              <a:t>http://</a:t>
            </a:r>
            <a:r>
              <a:rPr lang="en-US" dirty="0" err="1"/>
              <a:t>www.r-tutor.com</a:t>
            </a:r>
            <a:r>
              <a:rPr lang="en-US" dirty="0"/>
              <a:t>/content/r-tutorial-</a:t>
            </a:r>
            <a:r>
              <a:rPr lang="en-US" dirty="0" err="1"/>
              <a:t>ebook</a:t>
            </a:r>
            <a:endParaRPr lang="en-US" dirty="0"/>
          </a:p>
        </p:txBody>
      </p:sp>
      <p:sp>
        <p:nvSpPr>
          <p:cNvPr id="6" name="Oval 5"/>
          <p:cNvSpPr/>
          <p:nvPr/>
        </p:nvSpPr>
        <p:spPr>
          <a:xfrm>
            <a:off x="4078463" y="3743567"/>
            <a:ext cx="939798" cy="508816"/>
          </a:xfrm>
          <a:prstGeom prst="ellips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4538119" y="4252383"/>
            <a:ext cx="0" cy="70427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960032" y="4891082"/>
            <a:ext cx="2116458" cy="553998"/>
          </a:xfrm>
          <a:prstGeom prst="rect">
            <a:avLst/>
          </a:prstGeom>
          <a:noFill/>
        </p:spPr>
        <p:txBody>
          <a:bodyPr wrap="square" rtlCol="0">
            <a:spAutoFit/>
          </a:bodyPr>
          <a:lstStyle/>
          <a:p>
            <a:r>
              <a:rPr lang="en-US" sz="3000" b="1" dirty="0" smtClean="0">
                <a:solidFill>
                  <a:srgbClr val="FF0000"/>
                </a:solidFill>
              </a:rPr>
              <a:t>Respond</a:t>
            </a:r>
            <a:endParaRPr lang="en-US" sz="3000" b="1" dirty="0">
              <a:solidFill>
                <a:srgbClr val="FF0000"/>
              </a:solidFill>
            </a:endParaRPr>
          </a:p>
        </p:txBody>
      </p:sp>
    </p:spTree>
    <p:extLst>
      <p:ext uri="{BB962C8B-B14F-4D97-AF65-F5344CB8AC3E}">
        <p14:creationId xmlns:p14="http://schemas.microsoft.com/office/powerpoint/2010/main" val="1330061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xresdefaul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750" y="4953534"/>
            <a:ext cx="2936875" cy="1651992"/>
          </a:xfrm>
          <a:prstGeom prst="rect">
            <a:avLst/>
          </a:prstGeom>
        </p:spPr>
      </p:pic>
      <p:sp>
        <p:nvSpPr>
          <p:cNvPr id="2" name="Title 1"/>
          <p:cNvSpPr>
            <a:spLocks noGrp="1"/>
          </p:cNvSpPr>
          <p:nvPr>
            <p:ph type="title"/>
          </p:nvPr>
        </p:nvSpPr>
        <p:spPr/>
        <p:txBody>
          <a:bodyPr/>
          <a:lstStyle/>
          <a:p>
            <a:r>
              <a:rPr lang="en-US" dirty="0"/>
              <a:t>Data Types </a:t>
            </a:r>
          </a:p>
        </p:txBody>
      </p:sp>
      <p:sp>
        <p:nvSpPr>
          <p:cNvPr id="3" name="Content Placeholder 2"/>
          <p:cNvSpPr>
            <a:spLocks noGrp="1"/>
          </p:cNvSpPr>
          <p:nvPr>
            <p:ph idx="1"/>
          </p:nvPr>
        </p:nvSpPr>
        <p:spPr/>
        <p:txBody>
          <a:bodyPr>
            <a:normAutofit/>
          </a:bodyPr>
          <a:lstStyle/>
          <a:p>
            <a:r>
              <a:rPr lang="en-US" dirty="0" smtClean="0"/>
              <a:t>A </a:t>
            </a:r>
            <a:r>
              <a:rPr lang="en-US" sz="4000" b="1" dirty="0" smtClean="0"/>
              <a:t>matrix</a:t>
            </a:r>
            <a:r>
              <a:rPr lang="en-US" dirty="0" smtClean="0"/>
              <a:t> is like a data frame </a:t>
            </a:r>
          </a:p>
          <a:p>
            <a:r>
              <a:rPr lang="en-US" dirty="0" smtClean="0"/>
              <a:t>All </a:t>
            </a:r>
            <a:r>
              <a:rPr lang="en-US" dirty="0"/>
              <a:t>columns in a matrix </a:t>
            </a:r>
            <a:r>
              <a:rPr lang="en-US" dirty="0" smtClean="0"/>
              <a:t>have </a:t>
            </a:r>
            <a:r>
              <a:rPr lang="en-US" dirty="0"/>
              <a:t>the same </a:t>
            </a:r>
            <a:r>
              <a:rPr lang="en-US" dirty="0" smtClean="0"/>
              <a:t>mode (</a:t>
            </a:r>
            <a:r>
              <a:rPr lang="en-US" dirty="0"/>
              <a:t>numeric, character, etc.) and the same </a:t>
            </a:r>
            <a:r>
              <a:rPr lang="en-US" dirty="0" smtClean="0"/>
              <a:t>length</a:t>
            </a:r>
          </a:p>
          <a:p>
            <a:r>
              <a:rPr lang="en-US" dirty="0" smtClean="0"/>
              <a:t>Useful for some packages and problems</a:t>
            </a:r>
          </a:p>
          <a:p>
            <a:pPr marL="457200" lvl="1" indent="0">
              <a:buNone/>
            </a:pPr>
            <a:endParaRPr lang="it-IT" dirty="0" smtClean="0"/>
          </a:p>
          <a:p>
            <a:pPr marL="457200" lvl="1" indent="0">
              <a:buNone/>
            </a:pPr>
            <a:r>
              <a:rPr lang="it-IT" dirty="0" smtClean="0"/>
              <a:t>&gt; </a:t>
            </a:r>
            <a:r>
              <a:rPr lang="it-IT" dirty="0" err="1" smtClean="0"/>
              <a:t>matrix</a:t>
            </a:r>
            <a:r>
              <a:rPr lang="it-IT" dirty="0"/>
              <a:t>(1:9, </a:t>
            </a:r>
            <a:r>
              <a:rPr lang="it-IT" dirty="0" err="1"/>
              <a:t>nrow</a:t>
            </a:r>
            <a:r>
              <a:rPr lang="it-IT" dirty="0"/>
              <a:t> = 3, </a:t>
            </a:r>
            <a:r>
              <a:rPr lang="it-IT" dirty="0" err="1"/>
              <a:t>ncol</a:t>
            </a:r>
            <a:r>
              <a:rPr lang="it-IT" dirty="0"/>
              <a:t> = 3)</a:t>
            </a:r>
            <a:endParaRPr lang="en-US" dirty="0"/>
          </a:p>
          <a:p>
            <a:pPr marL="457200" lvl="1" indent="0">
              <a:buNone/>
            </a:pPr>
            <a:r>
              <a:rPr lang="en-US" dirty="0" smtClean="0">
                <a:solidFill>
                  <a:srgbClr val="FF0000"/>
                </a:solidFill>
              </a:rPr>
              <a:t>READ</a:t>
            </a:r>
            <a:endParaRPr lang="en-US" dirty="0">
              <a:solidFill>
                <a:srgbClr val="FF0000"/>
              </a:solidFill>
            </a:endParaRPr>
          </a:p>
        </p:txBody>
      </p:sp>
    </p:spTree>
    <p:extLst>
      <p:ext uri="{BB962C8B-B14F-4D97-AF65-F5344CB8AC3E}">
        <p14:creationId xmlns:p14="http://schemas.microsoft.com/office/powerpoint/2010/main" val="4855307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 </a:t>
            </a:r>
            <a:endParaRPr lang="en-US" dirty="0"/>
          </a:p>
        </p:txBody>
      </p:sp>
      <p:sp>
        <p:nvSpPr>
          <p:cNvPr id="3" name="Content Placeholder 2"/>
          <p:cNvSpPr>
            <a:spLocks noGrp="1"/>
          </p:cNvSpPr>
          <p:nvPr>
            <p:ph idx="1"/>
          </p:nvPr>
        </p:nvSpPr>
        <p:spPr/>
        <p:txBody>
          <a:bodyPr/>
          <a:lstStyle/>
          <a:p>
            <a:r>
              <a:rPr lang="en-US" dirty="0"/>
              <a:t>A</a:t>
            </a:r>
            <a:r>
              <a:rPr lang="en-US" dirty="0">
                <a:latin typeface="Calibri (body)"/>
                <a:cs typeface="Calibri (body)"/>
              </a:rPr>
              <a:t> </a:t>
            </a:r>
            <a:r>
              <a:rPr lang="en-US" b="1" dirty="0">
                <a:latin typeface="Calibri (body)"/>
                <a:cs typeface="Calibri (body)"/>
              </a:rPr>
              <a:t>list</a:t>
            </a:r>
            <a:r>
              <a:rPr lang="en-US" dirty="0">
                <a:latin typeface="Calibri (body)"/>
                <a:cs typeface="Calibri (body)"/>
              </a:rPr>
              <a:t> </a:t>
            </a:r>
            <a:r>
              <a:rPr lang="en-US" dirty="0" smtClean="0">
                <a:latin typeface="Calibri (body)"/>
                <a:cs typeface="Calibri (body)"/>
              </a:rPr>
              <a:t>can </a:t>
            </a:r>
            <a:r>
              <a:rPr lang="en-US" dirty="0">
                <a:latin typeface="Calibri (body)"/>
                <a:cs typeface="Calibri (body)"/>
              </a:rPr>
              <a:t>hold </a:t>
            </a:r>
            <a:r>
              <a:rPr lang="en-US" dirty="0" smtClean="0">
                <a:latin typeface="Calibri (body)"/>
                <a:cs typeface="Calibri (body)"/>
              </a:rPr>
              <a:t>any number of any types of other data </a:t>
            </a:r>
          </a:p>
          <a:p>
            <a:pPr lvl="1">
              <a:buFont typeface="Lucida Grande"/>
              <a:buChar char="&gt;"/>
            </a:pPr>
            <a:r>
              <a:rPr lang="en-US" dirty="0" smtClean="0">
                <a:latin typeface="Calibri (body)"/>
                <a:cs typeface="Calibri (body)"/>
              </a:rPr>
              <a:t>m</a:t>
            </a:r>
            <a:r>
              <a:rPr lang="mr-IN" dirty="0" smtClean="0">
                <a:latin typeface="Calibri (body)"/>
                <a:cs typeface="Calibri (body)"/>
              </a:rPr>
              <a:t>ylist</a:t>
            </a:r>
            <a:r>
              <a:rPr lang="en-US" dirty="0" smtClean="0">
                <a:latin typeface="Calibri (body)"/>
                <a:cs typeface="Calibri (body)"/>
              </a:rPr>
              <a:t> &lt;- </a:t>
            </a:r>
            <a:r>
              <a:rPr lang="mr-IN" dirty="0" smtClean="0">
                <a:latin typeface="Calibri (body)"/>
                <a:cs typeface="Calibri (body)"/>
              </a:rPr>
              <a:t>list</a:t>
            </a:r>
            <a:r>
              <a:rPr lang="en-US" dirty="0" smtClean="0">
                <a:latin typeface="Calibri (body)"/>
                <a:cs typeface="Calibri (body)"/>
              </a:rPr>
              <a:t>(</a:t>
            </a:r>
            <a:r>
              <a:rPr lang="mr-IN" dirty="0" smtClean="0">
                <a:latin typeface="Calibri (body)"/>
                <a:cs typeface="Calibri (body)"/>
              </a:rPr>
              <a:t>x</a:t>
            </a:r>
            <a:r>
              <a:rPr lang="mr-IN" dirty="0">
                <a:latin typeface="Calibri (body)"/>
                <a:cs typeface="Calibri (body)"/>
              </a:rPr>
              <a:t>=</a:t>
            </a:r>
            <a:r>
              <a:rPr lang="mr-IN" dirty="0" smtClean="0">
                <a:latin typeface="Calibri (body)"/>
                <a:cs typeface="Calibri (body)"/>
              </a:rPr>
              <a:t>c</a:t>
            </a:r>
            <a:r>
              <a:rPr lang="en-US" dirty="0" smtClean="0">
                <a:latin typeface="Calibri (body)"/>
                <a:cs typeface="Calibri (body)"/>
              </a:rPr>
              <a:t>(</a:t>
            </a:r>
            <a:r>
              <a:rPr lang="mr-IN" dirty="0" smtClean="0">
                <a:latin typeface="Calibri (body)"/>
                <a:cs typeface="Calibri (body)"/>
              </a:rPr>
              <a:t>1,5,7</a:t>
            </a:r>
            <a:r>
              <a:rPr lang="en-US" dirty="0" smtClean="0">
                <a:latin typeface="Calibri (body)"/>
                <a:cs typeface="Calibri (body)"/>
              </a:rPr>
              <a:t>)</a:t>
            </a:r>
            <a:r>
              <a:rPr lang="mr-IN" dirty="0" smtClean="0">
                <a:latin typeface="Calibri (body)"/>
                <a:cs typeface="Calibri (body)"/>
              </a:rPr>
              <a:t>, </a:t>
            </a:r>
            <a:r>
              <a:rPr lang="mr-IN" dirty="0">
                <a:latin typeface="Calibri (body)"/>
                <a:cs typeface="Calibri (body)"/>
              </a:rPr>
              <a:t>y=</a:t>
            </a:r>
            <a:r>
              <a:rPr lang="mr-IN" dirty="0" smtClean="0">
                <a:latin typeface="Calibri (body)"/>
                <a:cs typeface="Calibri (body)"/>
              </a:rPr>
              <a:t>c</a:t>
            </a:r>
            <a:r>
              <a:rPr lang="en-US" dirty="0" smtClean="0">
                <a:latin typeface="Calibri (body)"/>
                <a:cs typeface="Calibri (body)"/>
              </a:rPr>
              <a:t>(</a:t>
            </a:r>
            <a:r>
              <a:rPr lang="mr-IN" dirty="0" smtClean="0">
                <a:latin typeface="Calibri (body)"/>
                <a:cs typeface="Calibri (body)"/>
              </a:rPr>
              <a:t>4,2,6</a:t>
            </a:r>
            <a:r>
              <a:rPr lang="en-US" dirty="0" smtClean="0">
                <a:latin typeface="Calibri (body)"/>
                <a:cs typeface="Calibri (body)"/>
              </a:rPr>
              <a:t>)</a:t>
            </a:r>
            <a:r>
              <a:rPr lang="mr-IN" dirty="0" smtClean="0">
                <a:latin typeface="Calibri (body)"/>
                <a:cs typeface="Calibri (body)"/>
              </a:rPr>
              <a:t>, </a:t>
            </a:r>
            <a:r>
              <a:rPr lang="mr-IN" dirty="0">
                <a:latin typeface="Calibri (body)"/>
                <a:cs typeface="Calibri (body)"/>
              </a:rPr>
              <a:t>z=</a:t>
            </a:r>
            <a:r>
              <a:rPr lang="mr-IN" dirty="0" smtClean="0">
                <a:latin typeface="Calibri (body)"/>
                <a:cs typeface="Calibri (body)"/>
              </a:rPr>
              <a:t>c</a:t>
            </a:r>
            <a:r>
              <a:rPr lang="en-US" dirty="0" smtClean="0">
                <a:latin typeface="Calibri (body)"/>
                <a:cs typeface="Calibri (body)"/>
              </a:rPr>
              <a:t>(</a:t>
            </a:r>
            <a:r>
              <a:rPr lang="mr-IN" dirty="0" smtClean="0">
                <a:latin typeface="Calibri (body)"/>
                <a:cs typeface="Calibri (body)"/>
              </a:rPr>
              <a:t>0,3,4</a:t>
            </a:r>
            <a:r>
              <a:rPr lang="en-US" dirty="0" smtClean="0">
                <a:latin typeface="Calibri (body)"/>
                <a:cs typeface="Calibri (body)"/>
              </a:rPr>
              <a:t>))</a:t>
            </a:r>
            <a:endParaRPr lang="mr-IN" dirty="0">
              <a:latin typeface="Calibri (body)"/>
              <a:cs typeface="Calibri (body)"/>
            </a:endParaRPr>
          </a:p>
          <a:p>
            <a:pPr lvl="1">
              <a:buFont typeface="Lucida Grande"/>
              <a:buChar char="&gt;"/>
            </a:pPr>
            <a:r>
              <a:rPr lang="en-US" dirty="0" smtClean="0">
                <a:latin typeface="Calibri (body)"/>
                <a:cs typeface="Calibri (body)"/>
              </a:rPr>
              <a:t>m</a:t>
            </a:r>
            <a:r>
              <a:rPr lang="mr-IN" dirty="0" smtClean="0">
                <a:latin typeface="Calibri (body)"/>
                <a:cs typeface="Calibri (body)"/>
              </a:rPr>
              <a:t>ylist</a:t>
            </a:r>
            <a:endParaRPr lang="en-US" dirty="0" smtClean="0">
              <a:latin typeface="Calibri (body)"/>
              <a:cs typeface="Calibri (body)"/>
            </a:endParaRPr>
          </a:p>
          <a:p>
            <a:pPr lvl="1"/>
            <a:endParaRPr lang="en-US" dirty="0" smtClean="0">
              <a:latin typeface="Calibri (body)"/>
              <a:cs typeface="Calibri (body)"/>
            </a:endParaRPr>
          </a:p>
          <a:p>
            <a:pPr lvl="1">
              <a:buFont typeface="Lucida Grande"/>
              <a:buChar char="&gt;"/>
            </a:pPr>
            <a:r>
              <a:rPr lang="en-US" dirty="0" err="1" smtClean="0">
                <a:latin typeface="Calibri (body)"/>
                <a:cs typeface="Calibri (body)"/>
              </a:rPr>
              <a:t>sapply</a:t>
            </a:r>
            <a:r>
              <a:rPr lang="en-US" dirty="0" smtClean="0">
                <a:latin typeface="Calibri (body)"/>
                <a:cs typeface="Calibri (body)"/>
              </a:rPr>
              <a:t>(</a:t>
            </a:r>
            <a:r>
              <a:rPr lang="en-US" dirty="0" err="1" smtClean="0">
                <a:latin typeface="Calibri (body)"/>
                <a:cs typeface="Calibri (body)"/>
              </a:rPr>
              <a:t>mylist</a:t>
            </a:r>
            <a:r>
              <a:rPr lang="en-US" dirty="0" smtClean="0">
                <a:latin typeface="Calibri (body)"/>
                <a:cs typeface="Calibri (body)"/>
              </a:rPr>
              <a:t>, function(x) mean(x))</a:t>
            </a:r>
          </a:p>
          <a:p>
            <a:endParaRPr lang="en-US" dirty="0"/>
          </a:p>
        </p:txBody>
      </p:sp>
      <p:pic>
        <p:nvPicPr>
          <p:cNvPr id="5" name="Picture 4" descr="R_02_2016-0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100" y="5363409"/>
            <a:ext cx="2265604" cy="762754"/>
          </a:xfrm>
          <a:prstGeom prst="rect">
            <a:avLst/>
          </a:prstGeom>
        </p:spPr>
      </p:pic>
    </p:spTree>
    <p:extLst>
      <p:ext uri="{BB962C8B-B14F-4D97-AF65-F5344CB8AC3E}">
        <p14:creationId xmlns:p14="http://schemas.microsoft.com/office/powerpoint/2010/main" val="21774512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RStudio</a:t>
            </a:r>
            <a:endParaRPr lang="en-US" dirty="0"/>
          </a:p>
        </p:txBody>
      </p:sp>
      <p:sp>
        <p:nvSpPr>
          <p:cNvPr id="3" name="TextBox 2"/>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pic>
        <p:nvPicPr>
          <p:cNvPr id="5" name="Picture 4" descr="Screenshot 2018-03-07 07.51.1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16" y="1417638"/>
            <a:ext cx="8565922" cy="5122816"/>
          </a:xfrm>
          <a:prstGeom prst="rect">
            <a:avLst/>
          </a:prstGeom>
        </p:spPr>
      </p:pic>
    </p:spTree>
    <p:extLst>
      <p:ext uri="{BB962C8B-B14F-4D97-AF65-F5344CB8AC3E}">
        <p14:creationId xmlns:p14="http://schemas.microsoft.com/office/powerpoint/2010/main" val="23430396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ndon-retro-hoxton-glasses-tortoiseshell-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5" y="384176"/>
            <a:ext cx="4794250" cy="2520406"/>
          </a:xfrm>
          <a:prstGeom prst="rect">
            <a:avLst/>
          </a:prstGeom>
        </p:spPr>
      </p:pic>
      <p:sp>
        <p:nvSpPr>
          <p:cNvPr id="2" name="Title 1"/>
          <p:cNvSpPr>
            <a:spLocks noGrp="1"/>
          </p:cNvSpPr>
          <p:nvPr>
            <p:ph type="title"/>
          </p:nvPr>
        </p:nvSpPr>
        <p:spPr/>
        <p:txBody>
          <a:bodyPr/>
          <a:lstStyle/>
          <a:p>
            <a:r>
              <a:rPr lang="en-US" dirty="0"/>
              <a:t>Importing Data</a:t>
            </a:r>
          </a:p>
        </p:txBody>
      </p:sp>
      <p:sp>
        <p:nvSpPr>
          <p:cNvPr id="3" name="Content Placeholder 2"/>
          <p:cNvSpPr>
            <a:spLocks noGrp="1"/>
          </p:cNvSpPr>
          <p:nvPr>
            <p:ph idx="1"/>
          </p:nvPr>
        </p:nvSpPr>
        <p:spPr>
          <a:xfrm>
            <a:off x="457200" y="2314575"/>
            <a:ext cx="8229600" cy="4525963"/>
          </a:xfrm>
        </p:spPr>
        <p:txBody>
          <a:bodyPr/>
          <a:lstStyle/>
          <a:p>
            <a:r>
              <a:rPr lang="en-US" dirty="0"/>
              <a:t>What is ?</a:t>
            </a:r>
            <a:r>
              <a:rPr lang="en-US" dirty="0" err="1"/>
              <a:t>getwd</a:t>
            </a:r>
            <a:r>
              <a:rPr lang="en-US" dirty="0"/>
              <a:t> 		</a:t>
            </a:r>
            <a:r>
              <a:rPr lang="en-US" dirty="0" smtClean="0"/>
              <a:t>	</a:t>
            </a:r>
            <a:r>
              <a:rPr lang="en-US" dirty="0" smtClean="0">
                <a:solidFill>
                  <a:srgbClr val="FF0000"/>
                </a:solidFill>
              </a:rPr>
              <a:t>READ</a:t>
            </a:r>
            <a:endParaRPr lang="en-US" dirty="0"/>
          </a:p>
          <a:p>
            <a:r>
              <a:rPr lang="en-US" dirty="0" smtClean="0"/>
              <a:t>Find out where you are storing your files with </a:t>
            </a:r>
            <a:r>
              <a:rPr lang="en-US" dirty="0" err="1" smtClean="0"/>
              <a:t>getwd</a:t>
            </a:r>
            <a:r>
              <a:rPr lang="en-US" dirty="0" smtClean="0"/>
              <a:t>()</a:t>
            </a:r>
          </a:p>
          <a:p>
            <a:r>
              <a:rPr lang="en-US" dirty="0" smtClean="0"/>
              <a:t>What is </a:t>
            </a:r>
            <a:r>
              <a:rPr lang="en-US" dirty="0"/>
              <a:t>?</a:t>
            </a:r>
            <a:r>
              <a:rPr lang="en-US" dirty="0" err="1"/>
              <a:t>setwd</a:t>
            </a:r>
            <a:r>
              <a:rPr lang="en-US" dirty="0"/>
              <a:t> </a:t>
            </a:r>
            <a:r>
              <a:rPr lang="en-US" dirty="0" smtClean="0"/>
              <a:t>			</a:t>
            </a:r>
            <a:r>
              <a:rPr lang="en-US" dirty="0" smtClean="0">
                <a:solidFill>
                  <a:srgbClr val="FF0000"/>
                </a:solidFill>
              </a:rPr>
              <a:t>READ</a:t>
            </a:r>
            <a:endParaRPr lang="en-US" dirty="0" smtClean="0"/>
          </a:p>
          <a:p>
            <a:r>
              <a:rPr lang="en-US" dirty="0" smtClean="0"/>
              <a:t>If you don</a:t>
            </a:r>
            <a:r>
              <a:rPr lang="mr-IN" dirty="0" smtClean="0"/>
              <a:t>’</a:t>
            </a:r>
            <a:r>
              <a:rPr lang="en-US" dirty="0" smtClean="0"/>
              <a:t>t like </a:t>
            </a:r>
            <a:r>
              <a:rPr lang="en-US" dirty="0" err="1"/>
              <a:t>getwd</a:t>
            </a:r>
            <a:r>
              <a:rPr lang="en-US" dirty="0"/>
              <a:t>(), </a:t>
            </a:r>
            <a:r>
              <a:rPr lang="en-US" dirty="0" smtClean="0"/>
              <a:t>change it with </a:t>
            </a:r>
            <a:r>
              <a:rPr lang="en-US" dirty="0" err="1" smtClean="0"/>
              <a:t>setwd</a:t>
            </a:r>
            <a:r>
              <a:rPr lang="en-US" dirty="0" smtClean="0"/>
              <a:t>()</a:t>
            </a:r>
          </a:p>
          <a:p>
            <a:pPr marL="0" indent="0" algn="ctr">
              <a:buNone/>
            </a:pPr>
            <a:r>
              <a:rPr lang="en-US" dirty="0" smtClean="0">
                <a:solidFill>
                  <a:srgbClr val="FF0000"/>
                </a:solidFill>
              </a:rPr>
              <a:t>Windows people talk about your working directory, help your neighbor</a:t>
            </a:r>
            <a:endParaRPr lang="en-US" dirty="0">
              <a:solidFill>
                <a:srgbClr val="FF0000"/>
              </a:solidFill>
            </a:endParaRPr>
          </a:p>
        </p:txBody>
      </p:sp>
    </p:spTree>
    <p:extLst>
      <p:ext uri="{BB962C8B-B14F-4D97-AF65-F5344CB8AC3E}">
        <p14:creationId xmlns:p14="http://schemas.microsoft.com/office/powerpoint/2010/main" val="15814666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ndon-retro-hoxton-glasses-tortoiseshell-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5" y="384176"/>
            <a:ext cx="4794250" cy="2520406"/>
          </a:xfrm>
          <a:prstGeom prst="rect">
            <a:avLst/>
          </a:prstGeom>
        </p:spPr>
      </p:pic>
      <p:sp>
        <p:nvSpPr>
          <p:cNvPr id="5" name="Title 4"/>
          <p:cNvSpPr>
            <a:spLocks noGrp="1"/>
          </p:cNvSpPr>
          <p:nvPr>
            <p:ph type="title"/>
          </p:nvPr>
        </p:nvSpPr>
        <p:spPr/>
        <p:txBody>
          <a:bodyPr>
            <a:normAutofit/>
          </a:bodyPr>
          <a:lstStyle/>
          <a:p>
            <a:r>
              <a:rPr lang="en-US" dirty="0"/>
              <a:t>Importing </a:t>
            </a:r>
            <a:r>
              <a:rPr lang="en-US" dirty="0" smtClean="0"/>
              <a:t>Data</a:t>
            </a:r>
            <a:endParaRPr lang="en-US" dirty="0"/>
          </a:p>
        </p:txBody>
      </p:sp>
      <p:sp>
        <p:nvSpPr>
          <p:cNvPr id="6" name="Content Placeholder 5"/>
          <p:cNvSpPr>
            <a:spLocks noGrp="1"/>
          </p:cNvSpPr>
          <p:nvPr>
            <p:ph idx="1"/>
          </p:nvPr>
        </p:nvSpPr>
        <p:spPr>
          <a:xfrm>
            <a:off x="457200" y="2266950"/>
            <a:ext cx="8229600" cy="4525963"/>
          </a:xfrm>
        </p:spPr>
        <p:txBody>
          <a:bodyPr/>
          <a:lstStyle/>
          <a:p>
            <a:pPr>
              <a:buFont typeface="Lucida Grande"/>
              <a:buChar char="&gt;"/>
            </a:pPr>
            <a:r>
              <a:rPr lang="en-US" dirty="0" err="1" smtClean="0"/>
              <a:t>list.files</a:t>
            </a:r>
            <a:r>
              <a:rPr lang="en-US" dirty="0" smtClean="0"/>
              <a:t>()</a:t>
            </a:r>
          </a:p>
          <a:p>
            <a:r>
              <a:rPr lang="en-US" dirty="0" smtClean="0"/>
              <a:t>First </a:t>
            </a:r>
            <a:r>
              <a:rPr lang="en-US" dirty="0"/>
              <a:t>you must import your data into </a:t>
            </a:r>
            <a:r>
              <a:rPr lang="en-US" dirty="0" smtClean="0"/>
              <a:t>R </a:t>
            </a:r>
          </a:p>
          <a:p>
            <a:r>
              <a:rPr lang="en-US" dirty="0" smtClean="0"/>
              <a:t>Take </a:t>
            </a:r>
            <a:r>
              <a:rPr lang="en-US" dirty="0"/>
              <a:t>data stored in a </a:t>
            </a:r>
            <a:r>
              <a:rPr lang="en-US" dirty="0" smtClean="0"/>
              <a:t>file </a:t>
            </a:r>
            <a:r>
              <a:rPr lang="en-US" dirty="0"/>
              <a:t>and load it into a data frame in </a:t>
            </a:r>
            <a:r>
              <a:rPr lang="en-US" dirty="0" smtClean="0"/>
              <a:t>R</a:t>
            </a:r>
          </a:p>
          <a:p>
            <a:endParaRPr lang="en-US" dirty="0" smtClean="0"/>
          </a:p>
          <a:p>
            <a:r>
              <a:rPr lang="en-US" dirty="0" smtClean="0"/>
              <a:t>Use helper for </a:t>
            </a:r>
            <a:r>
              <a:rPr lang="en-US" b="1" dirty="0" smtClean="0"/>
              <a:t>Data Input</a:t>
            </a:r>
            <a:r>
              <a:rPr lang="en-US" dirty="0" smtClean="0"/>
              <a:t> by typing </a:t>
            </a:r>
          </a:p>
          <a:p>
            <a:pPr lvl="1">
              <a:buFont typeface="Lucida Grande"/>
              <a:buChar char="&gt;"/>
            </a:pPr>
            <a:r>
              <a:rPr lang="en-US" dirty="0" smtClean="0"/>
              <a:t>?</a:t>
            </a:r>
            <a:r>
              <a:rPr lang="en-US" dirty="0" err="1" smtClean="0"/>
              <a:t>read.csv</a:t>
            </a:r>
            <a:r>
              <a:rPr lang="en-US" dirty="0" smtClean="0"/>
              <a:t> 				</a:t>
            </a:r>
            <a:r>
              <a:rPr lang="en-US" dirty="0" smtClean="0">
                <a:solidFill>
                  <a:srgbClr val="FF0000"/>
                </a:solidFill>
              </a:rPr>
              <a:t>READ</a:t>
            </a:r>
            <a:endParaRPr lang="en-US" dirty="0"/>
          </a:p>
        </p:txBody>
      </p:sp>
      <p:sp>
        <p:nvSpPr>
          <p:cNvPr id="4" name="TextBox 3"/>
          <p:cNvSpPr txBox="1"/>
          <p:nvPr/>
        </p:nvSpPr>
        <p:spPr>
          <a:xfrm>
            <a:off x="3141770" y="6130090"/>
            <a:ext cx="2639176" cy="369332"/>
          </a:xfrm>
          <a:prstGeom prst="rect">
            <a:avLst/>
          </a:prstGeom>
          <a:noFill/>
        </p:spPr>
        <p:txBody>
          <a:bodyPr wrap="none" rtlCol="0">
            <a:spAutoFit/>
          </a:bodyPr>
          <a:lstStyle/>
          <a:p>
            <a:r>
              <a:rPr lang="en-US" dirty="0"/>
              <a:t>http://</a:t>
            </a:r>
            <a:r>
              <a:rPr lang="en-US" dirty="0" err="1"/>
              <a:t>style.tidyverse.org</a:t>
            </a:r>
            <a:r>
              <a:rPr lang="en-US" dirty="0"/>
              <a:t>/</a:t>
            </a:r>
          </a:p>
        </p:txBody>
      </p:sp>
    </p:spTree>
    <p:extLst>
      <p:ext uri="{BB962C8B-B14F-4D97-AF65-F5344CB8AC3E}">
        <p14:creationId xmlns:p14="http://schemas.microsoft.com/office/powerpoint/2010/main" val="14009511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ndon-retro-hoxton-glasses-tortoiseshell-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5" y="384176"/>
            <a:ext cx="4794250" cy="2520406"/>
          </a:xfrm>
          <a:prstGeom prst="rect">
            <a:avLst/>
          </a:prstGeom>
        </p:spPr>
      </p:pic>
      <p:sp>
        <p:nvSpPr>
          <p:cNvPr id="2" name="Title 1"/>
          <p:cNvSpPr>
            <a:spLocks noGrp="1"/>
          </p:cNvSpPr>
          <p:nvPr>
            <p:ph type="title"/>
          </p:nvPr>
        </p:nvSpPr>
        <p:spPr/>
        <p:txBody>
          <a:bodyPr/>
          <a:lstStyle/>
          <a:p>
            <a:r>
              <a:rPr lang="en-US" dirty="0" smtClean="0"/>
              <a:t>Importing data</a:t>
            </a:r>
            <a:endParaRPr lang="en-US" dirty="0"/>
          </a:p>
        </p:txBody>
      </p:sp>
      <p:sp>
        <p:nvSpPr>
          <p:cNvPr id="3" name="Content Placeholder 2"/>
          <p:cNvSpPr>
            <a:spLocks noGrp="1"/>
          </p:cNvSpPr>
          <p:nvPr>
            <p:ph idx="1"/>
          </p:nvPr>
        </p:nvSpPr>
        <p:spPr>
          <a:xfrm>
            <a:off x="457200" y="2457450"/>
            <a:ext cx="8229600" cy="4525963"/>
          </a:xfrm>
        </p:spPr>
        <p:txBody>
          <a:bodyPr>
            <a:normAutofit/>
          </a:bodyPr>
          <a:lstStyle/>
          <a:p>
            <a:r>
              <a:rPr lang="en-US" dirty="0" err="1"/>
              <a:t>r</a:t>
            </a:r>
            <a:r>
              <a:rPr lang="en-US" dirty="0" err="1" smtClean="0"/>
              <a:t>ead.csv</a:t>
            </a:r>
            <a:r>
              <a:rPr lang="en-US" dirty="0"/>
              <a:t>() reads comma delimited </a:t>
            </a:r>
            <a:r>
              <a:rPr lang="en-US" dirty="0" smtClean="0"/>
              <a:t>files </a:t>
            </a:r>
          </a:p>
          <a:p>
            <a:endParaRPr lang="en-US" dirty="0" smtClean="0"/>
          </a:p>
          <a:p>
            <a:pPr lvl="1">
              <a:buFont typeface="Lucida Grande"/>
              <a:buChar char="&gt;"/>
            </a:pPr>
            <a:r>
              <a:rPr lang="en-US" dirty="0" err="1" smtClean="0"/>
              <a:t>participants_data</a:t>
            </a:r>
            <a:r>
              <a:rPr lang="en-US" dirty="0" smtClean="0"/>
              <a:t> </a:t>
            </a:r>
            <a:r>
              <a:rPr lang="en-US" dirty="0"/>
              <a:t>&lt;</a:t>
            </a:r>
            <a:r>
              <a:rPr lang="en-US" dirty="0" smtClean="0"/>
              <a:t>- </a:t>
            </a:r>
            <a:r>
              <a:rPr lang="en-US" dirty="0" err="1" smtClean="0"/>
              <a:t>read.csv</a:t>
            </a:r>
            <a:r>
              <a:rPr lang="en-US" dirty="0" smtClean="0"/>
              <a:t> (“</a:t>
            </a:r>
            <a:r>
              <a:rPr lang="en-US" dirty="0" err="1" smtClean="0"/>
              <a:t>participants_data.csv</a:t>
            </a:r>
            <a:r>
              <a:rPr lang="en-US" dirty="0" smtClean="0"/>
              <a:t>”)</a:t>
            </a:r>
          </a:p>
          <a:p>
            <a:pPr lvl="1">
              <a:buFont typeface="Lucida Grande"/>
              <a:buChar char="&gt;"/>
            </a:pPr>
            <a:r>
              <a:rPr lang="en-US" dirty="0" smtClean="0"/>
              <a:t>head</a:t>
            </a:r>
            <a:r>
              <a:rPr lang="en-US" dirty="0"/>
              <a:t>(</a:t>
            </a:r>
            <a:r>
              <a:rPr lang="en-US" dirty="0" err="1"/>
              <a:t>participants_data</a:t>
            </a:r>
            <a:r>
              <a:rPr lang="en-US" dirty="0"/>
              <a:t>)</a:t>
            </a:r>
          </a:p>
          <a:p>
            <a:pPr lvl="1">
              <a:buFont typeface="Lucida Grande"/>
              <a:buChar char="&gt;"/>
            </a:pPr>
            <a:r>
              <a:rPr lang="en-US" dirty="0"/>
              <a:t>names(</a:t>
            </a:r>
            <a:r>
              <a:rPr lang="en-US" dirty="0" err="1"/>
              <a:t>participants_data</a:t>
            </a:r>
            <a:r>
              <a:rPr lang="en-US" dirty="0"/>
              <a:t>)</a:t>
            </a:r>
          </a:p>
          <a:p>
            <a:pPr lvl="1">
              <a:buFont typeface="Lucida Grande"/>
              <a:buChar char="&gt;"/>
            </a:pPr>
            <a:r>
              <a:rPr lang="en-US" dirty="0"/>
              <a:t>class(</a:t>
            </a:r>
            <a:r>
              <a:rPr lang="en-US" dirty="0" err="1"/>
              <a:t>participants_data</a:t>
            </a:r>
            <a:r>
              <a:rPr lang="en-US" dirty="0" smtClean="0"/>
              <a:t>)</a:t>
            </a:r>
            <a:endParaRPr lang="en-US" dirty="0"/>
          </a:p>
        </p:txBody>
      </p:sp>
    </p:spTree>
    <p:extLst>
      <p:ext uri="{BB962C8B-B14F-4D97-AF65-F5344CB8AC3E}">
        <p14:creationId xmlns:p14="http://schemas.microsoft.com/office/powerpoint/2010/main" val="600025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Wrangling</a:t>
            </a:r>
            <a:endParaRPr lang="en-US" dirty="0"/>
          </a:p>
        </p:txBody>
      </p:sp>
      <p:sp>
        <p:nvSpPr>
          <p:cNvPr id="3" name="Content Placeholder 2"/>
          <p:cNvSpPr>
            <a:spLocks noGrp="1"/>
          </p:cNvSpPr>
          <p:nvPr>
            <p:ph idx="1"/>
          </p:nvPr>
        </p:nvSpPr>
        <p:spPr/>
        <p:txBody>
          <a:bodyPr>
            <a:normAutofit/>
          </a:bodyPr>
          <a:lstStyle/>
          <a:p>
            <a:r>
              <a:rPr lang="en-US" dirty="0"/>
              <a:t>Once you have </a:t>
            </a:r>
            <a:r>
              <a:rPr lang="en-US" b="1" dirty="0"/>
              <a:t>tidy</a:t>
            </a:r>
            <a:r>
              <a:rPr lang="en-US" dirty="0"/>
              <a:t> data, a common first step is to </a:t>
            </a:r>
            <a:r>
              <a:rPr lang="en-US" b="1" dirty="0"/>
              <a:t>transform</a:t>
            </a:r>
            <a:r>
              <a:rPr lang="en-US" dirty="0"/>
              <a:t> </a:t>
            </a:r>
            <a:r>
              <a:rPr lang="en-US" dirty="0" smtClean="0"/>
              <a:t>it</a:t>
            </a:r>
          </a:p>
          <a:p>
            <a:r>
              <a:rPr lang="en-US" dirty="0" smtClean="0"/>
              <a:t>narrowing </a:t>
            </a:r>
            <a:r>
              <a:rPr lang="en-US" dirty="0"/>
              <a:t>in on observations of </a:t>
            </a:r>
            <a:r>
              <a:rPr lang="en-US" dirty="0" smtClean="0"/>
              <a:t>interest</a:t>
            </a:r>
          </a:p>
          <a:p>
            <a:r>
              <a:rPr lang="en-US" dirty="0" smtClean="0"/>
              <a:t>creating </a:t>
            </a:r>
            <a:r>
              <a:rPr lang="en-US" dirty="0"/>
              <a:t>new variables that are functions of existing </a:t>
            </a:r>
            <a:r>
              <a:rPr lang="en-US" dirty="0" smtClean="0"/>
              <a:t>variables</a:t>
            </a:r>
          </a:p>
          <a:p>
            <a:r>
              <a:rPr lang="en-US" dirty="0" smtClean="0"/>
              <a:t>calculating </a:t>
            </a:r>
            <a:r>
              <a:rPr lang="en-US" dirty="0"/>
              <a:t>a set of summary </a:t>
            </a:r>
            <a:r>
              <a:rPr lang="en-US" dirty="0" smtClean="0"/>
              <a:t>statistics</a:t>
            </a:r>
          </a:p>
          <a:p>
            <a:endParaRPr lang="en-US" dirty="0" smtClean="0"/>
          </a:p>
        </p:txBody>
      </p:sp>
      <p:pic>
        <p:nvPicPr>
          <p:cNvPr id="4" name="Picture 3" descr="data_wrangl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30" y="3743492"/>
            <a:ext cx="4701869" cy="2881145"/>
          </a:xfrm>
          <a:prstGeom prst="rect">
            <a:avLst/>
          </a:prstGeom>
        </p:spPr>
      </p:pic>
      <p:sp>
        <p:nvSpPr>
          <p:cNvPr id="5" name="TextBox 4"/>
          <p:cNvSpPr txBox="1"/>
          <p:nvPr/>
        </p:nvSpPr>
        <p:spPr>
          <a:xfrm>
            <a:off x="457200" y="6488668"/>
            <a:ext cx="4352499" cy="369332"/>
          </a:xfrm>
          <a:prstGeom prst="rect">
            <a:avLst/>
          </a:prstGeom>
          <a:noFill/>
        </p:spPr>
        <p:txBody>
          <a:bodyPr wrap="none" rtlCol="0">
            <a:spAutoFit/>
          </a:bodyPr>
          <a:lstStyle/>
          <a:p>
            <a:r>
              <a:rPr lang="en-US" dirty="0"/>
              <a:t>http://</a:t>
            </a:r>
            <a:r>
              <a:rPr lang="en-US" dirty="0" err="1"/>
              <a:t>www.codeastar.com</a:t>
            </a:r>
            <a:r>
              <a:rPr lang="en-US" dirty="0"/>
              <a:t>/data-wrangling/</a:t>
            </a:r>
          </a:p>
        </p:txBody>
      </p:sp>
    </p:spTree>
    <p:extLst>
      <p:ext uri="{BB962C8B-B14F-4D97-AF65-F5344CB8AC3E}">
        <p14:creationId xmlns:p14="http://schemas.microsoft.com/office/powerpoint/2010/main" val="4138922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icker,375x360-bg,ffffff.u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
        <p:nvSpPr>
          <p:cNvPr id="2" name="Title 1"/>
          <p:cNvSpPr>
            <a:spLocks noGrp="1"/>
          </p:cNvSpPr>
          <p:nvPr>
            <p:ph type="title"/>
          </p:nvPr>
        </p:nvSpPr>
        <p:spPr/>
        <p:txBody>
          <a:bodyPr/>
          <a:lstStyle/>
          <a:p>
            <a:r>
              <a:rPr lang="en-US" dirty="0"/>
              <a:t>Wrangling</a:t>
            </a:r>
          </a:p>
        </p:txBody>
      </p:sp>
      <p:sp>
        <p:nvSpPr>
          <p:cNvPr id="3" name="Content Placeholder 2"/>
          <p:cNvSpPr>
            <a:spLocks noGrp="1"/>
          </p:cNvSpPr>
          <p:nvPr>
            <p:ph idx="1"/>
          </p:nvPr>
        </p:nvSpPr>
        <p:spPr/>
        <p:txBody>
          <a:bodyPr>
            <a:normAutofit lnSpcReduction="10000"/>
          </a:bodyPr>
          <a:lstStyle/>
          <a:p>
            <a:r>
              <a:rPr lang="en-US" dirty="0" smtClean="0"/>
              <a:t>Format of </a:t>
            </a:r>
            <a:r>
              <a:rPr lang="en-US" b="1" dirty="0" err="1" smtClean="0"/>
              <a:t>dplyr</a:t>
            </a:r>
            <a:r>
              <a:rPr lang="en-US" dirty="0"/>
              <a:t> by H. </a:t>
            </a:r>
            <a:r>
              <a:rPr lang="en-US" dirty="0" smtClean="0"/>
              <a:t>Wickham</a:t>
            </a:r>
          </a:p>
          <a:p>
            <a:r>
              <a:rPr lang="en-US" dirty="0" smtClean="0"/>
              <a:t>Arguments start with a data frame</a:t>
            </a:r>
          </a:p>
          <a:p>
            <a:pPr lvl="1"/>
            <a:r>
              <a:rPr lang="en-US" b="1" dirty="0" smtClean="0"/>
              <a:t>select</a:t>
            </a:r>
            <a:r>
              <a:rPr lang="en-US" dirty="0" smtClean="0"/>
              <a:t>: return a subset of the columns</a:t>
            </a:r>
          </a:p>
          <a:p>
            <a:pPr lvl="1"/>
            <a:r>
              <a:rPr lang="en-US" b="1" dirty="0" smtClean="0"/>
              <a:t>filter</a:t>
            </a:r>
            <a:r>
              <a:rPr lang="en-US" dirty="0" smtClean="0"/>
              <a:t>: extract a subset of rows</a:t>
            </a:r>
          </a:p>
          <a:p>
            <a:pPr lvl="1"/>
            <a:r>
              <a:rPr lang="en-US" b="1" dirty="0"/>
              <a:t>a</a:t>
            </a:r>
            <a:r>
              <a:rPr lang="en-US" b="1" dirty="0" smtClean="0"/>
              <a:t>rrange</a:t>
            </a:r>
            <a:r>
              <a:rPr lang="en-US" dirty="0" smtClean="0"/>
              <a:t>: reorder rows</a:t>
            </a:r>
          </a:p>
          <a:p>
            <a:pPr lvl="1"/>
            <a:r>
              <a:rPr lang="en-US" b="1" dirty="0" smtClean="0"/>
              <a:t>rename</a:t>
            </a:r>
            <a:r>
              <a:rPr lang="en-US" dirty="0" smtClean="0"/>
              <a:t>: rename variables</a:t>
            </a:r>
          </a:p>
          <a:p>
            <a:pPr lvl="1"/>
            <a:r>
              <a:rPr lang="en-US" b="1" dirty="0" smtClean="0"/>
              <a:t>mutate</a:t>
            </a:r>
            <a:r>
              <a:rPr lang="en-US" dirty="0" smtClean="0"/>
              <a:t>: add new variables and columns or transform</a:t>
            </a:r>
          </a:p>
          <a:p>
            <a:pPr lvl="1"/>
            <a:r>
              <a:rPr lang="en-US" b="1" dirty="0" smtClean="0"/>
              <a:t>summarize</a:t>
            </a:r>
            <a:r>
              <a:rPr lang="en-US" dirty="0" smtClean="0"/>
              <a:t>: generate summary statistics</a:t>
            </a:r>
            <a:endParaRPr lang="en-US" dirty="0"/>
          </a:p>
        </p:txBody>
      </p:sp>
      <p:pic>
        <p:nvPicPr>
          <p:cNvPr id="8" name="Picture 7" descr="HadleyObama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625" y="1859279"/>
            <a:ext cx="1793265" cy="2633038"/>
          </a:xfrm>
          <a:prstGeom prst="rect">
            <a:avLst/>
          </a:prstGeom>
        </p:spPr>
      </p:pic>
      <p:sp>
        <p:nvSpPr>
          <p:cNvPr id="9" name="TextBox 8"/>
          <p:cNvSpPr txBox="1"/>
          <p:nvPr/>
        </p:nvSpPr>
        <p:spPr>
          <a:xfrm>
            <a:off x="7207428" y="1653937"/>
            <a:ext cx="1761946" cy="369332"/>
          </a:xfrm>
          <a:prstGeom prst="rect">
            <a:avLst/>
          </a:prstGeom>
          <a:noFill/>
        </p:spPr>
        <p:txBody>
          <a:bodyPr wrap="none" rtlCol="0">
            <a:spAutoFit/>
          </a:bodyPr>
          <a:lstStyle/>
          <a:p>
            <a:r>
              <a:rPr lang="en-US" dirty="0"/>
              <a:t>Hadley Wickham</a:t>
            </a:r>
          </a:p>
        </p:txBody>
      </p:sp>
    </p:spTree>
    <p:extLst>
      <p:ext uri="{BB962C8B-B14F-4D97-AF65-F5344CB8AC3E}">
        <p14:creationId xmlns:p14="http://schemas.microsoft.com/office/powerpoint/2010/main" val="42271471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Wrangling</a:t>
            </a:r>
          </a:p>
        </p:txBody>
      </p:sp>
      <p:sp>
        <p:nvSpPr>
          <p:cNvPr id="3" name="Content Placeholder 2"/>
          <p:cNvSpPr>
            <a:spLocks noGrp="1"/>
          </p:cNvSpPr>
          <p:nvPr>
            <p:ph idx="1"/>
          </p:nvPr>
        </p:nvSpPr>
        <p:spPr/>
        <p:txBody>
          <a:bodyPr>
            <a:normAutofit/>
          </a:bodyPr>
          <a:lstStyle/>
          <a:p>
            <a:r>
              <a:rPr lang="en-US" dirty="0" smtClean="0"/>
              <a:t>Using </a:t>
            </a:r>
            <a:r>
              <a:rPr lang="en-US" b="1" dirty="0" err="1" smtClean="0"/>
              <a:t>dplyr</a:t>
            </a:r>
            <a:endParaRPr lang="en-US" dirty="0" smtClean="0"/>
          </a:p>
          <a:p>
            <a:pPr lvl="1">
              <a:buFont typeface="Lucida Grande"/>
              <a:buChar char="&gt;"/>
            </a:pPr>
            <a:r>
              <a:rPr lang="en-US" dirty="0" err="1" smtClean="0"/>
              <a:t>install.packages</a:t>
            </a:r>
            <a:r>
              <a:rPr lang="en-US" dirty="0" smtClean="0"/>
              <a:t>("</a:t>
            </a:r>
            <a:r>
              <a:rPr lang="en-US" dirty="0" err="1" smtClean="0"/>
              <a:t>dplyr</a:t>
            </a:r>
            <a:r>
              <a:rPr lang="en-US" dirty="0" smtClean="0"/>
              <a:t>")</a:t>
            </a:r>
          </a:p>
          <a:p>
            <a:pPr lvl="1">
              <a:buFont typeface="Lucida Grande"/>
              <a:buChar char="&gt;"/>
            </a:pPr>
            <a:r>
              <a:rPr lang="en-US" dirty="0" smtClean="0"/>
              <a:t>library</a:t>
            </a:r>
            <a:r>
              <a:rPr lang="en-US" dirty="0"/>
              <a:t>(</a:t>
            </a:r>
            <a:r>
              <a:rPr lang="en-US" dirty="0" err="1"/>
              <a:t>dplyr</a:t>
            </a:r>
            <a:r>
              <a:rPr lang="en-US" dirty="0" smtClean="0"/>
              <a:t>)</a:t>
            </a:r>
          </a:p>
          <a:p>
            <a:pPr lvl="1"/>
            <a:endParaRPr lang="en-US" dirty="0"/>
          </a:p>
        </p:txBody>
      </p:sp>
      <p:pic>
        <p:nvPicPr>
          <p:cNvPr id="4" name="Picture 3" descr="sticker,375x360-bg,ffffff.u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
        <p:nvSpPr>
          <p:cNvPr id="7" name="Rectangle 6"/>
          <p:cNvSpPr/>
          <p:nvPr/>
        </p:nvSpPr>
        <p:spPr>
          <a:xfrm>
            <a:off x="1079499" y="6374497"/>
            <a:ext cx="7242175" cy="369332"/>
          </a:xfrm>
          <a:prstGeom prst="rect">
            <a:avLst/>
          </a:prstGeom>
        </p:spPr>
        <p:txBody>
          <a:bodyPr wrap="square">
            <a:spAutoFit/>
          </a:bodyPr>
          <a:lstStyle/>
          <a:p>
            <a:r>
              <a:rPr lang="en-US" dirty="0"/>
              <a:t>http://</a:t>
            </a:r>
            <a:r>
              <a:rPr lang="en-US" dirty="0" err="1"/>
              <a:t>genomicsclass.github.io</a:t>
            </a:r>
            <a:r>
              <a:rPr lang="en-US" dirty="0"/>
              <a:t>/book/pages/</a:t>
            </a:r>
            <a:r>
              <a:rPr lang="en-US" dirty="0" err="1"/>
              <a:t>dplyr_tutorial.html</a:t>
            </a:r>
            <a:endParaRPr lang="en-US" dirty="0"/>
          </a:p>
        </p:txBody>
      </p:sp>
      <p:sp>
        <p:nvSpPr>
          <p:cNvPr id="11" name="Rectangle 10"/>
          <p:cNvSpPr/>
          <p:nvPr/>
        </p:nvSpPr>
        <p:spPr>
          <a:xfrm>
            <a:off x="1788071" y="5459848"/>
            <a:ext cx="1251928" cy="369332"/>
          </a:xfrm>
          <a:prstGeom prst="rect">
            <a:avLst/>
          </a:prstGeom>
        </p:spPr>
        <p:txBody>
          <a:bodyPr wrap="none">
            <a:spAutoFit/>
          </a:bodyPr>
          <a:lstStyle/>
          <a:p>
            <a:r>
              <a:rPr lang="en-US" dirty="0"/>
              <a:t>Roger </a:t>
            </a:r>
            <a:r>
              <a:rPr lang="en-US" dirty="0" err="1"/>
              <a:t>Peng</a:t>
            </a:r>
            <a:endParaRPr lang="en-US" dirty="0"/>
          </a:p>
        </p:txBody>
      </p:sp>
      <p:pic>
        <p:nvPicPr>
          <p:cNvPr id="12" name="Picture 11"/>
          <p:cNvPicPr>
            <a:picLocks noChangeAspect="1"/>
          </p:cNvPicPr>
          <p:nvPr/>
        </p:nvPicPr>
        <p:blipFill>
          <a:blip r:embed="rId3"/>
          <a:stretch>
            <a:fillRect/>
          </a:stretch>
        </p:blipFill>
        <p:spPr>
          <a:xfrm>
            <a:off x="1652035" y="3940094"/>
            <a:ext cx="1574800" cy="1574800"/>
          </a:xfrm>
          <a:prstGeom prst="rect">
            <a:avLst/>
          </a:prstGeom>
        </p:spPr>
      </p:pic>
    </p:spTree>
    <p:extLst>
      <p:ext uri="{BB962C8B-B14F-4D97-AF65-F5344CB8AC3E}">
        <p14:creationId xmlns:p14="http://schemas.microsoft.com/office/powerpoint/2010/main" val="28535884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Wrangling</a:t>
            </a:r>
          </a:p>
        </p:txBody>
      </p:sp>
      <p:sp>
        <p:nvSpPr>
          <p:cNvPr id="3" name="Content Placeholder 2"/>
          <p:cNvSpPr>
            <a:spLocks noGrp="1"/>
          </p:cNvSpPr>
          <p:nvPr>
            <p:ph idx="1"/>
          </p:nvPr>
        </p:nvSpPr>
        <p:spPr/>
        <p:txBody>
          <a:bodyPr>
            <a:normAutofit fontScale="92500" lnSpcReduction="20000"/>
          </a:bodyPr>
          <a:lstStyle/>
          <a:p>
            <a:r>
              <a:rPr lang="en-US" b="1" dirty="0" smtClean="0"/>
              <a:t>Select</a:t>
            </a:r>
            <a:endParaRPr lang="en-US" b="1" dirty="0"/>
          </a:p>
          <a:p>
            <a:pPr lvl="1">
              <a:buFont typeface="Lucida Grande"/>
              <a:buChar char="&gt;"/>
            </a:pPr>
            <a:r>
              <a:rPr lang="en-US" dirty="0" err="1"/>
              <a:t>aca_work_filter</a:t>
            </a:r>
            <a:r>
              <a:rPr lang="en-US" dirty="0"/>
              <a:t>&lt;-select(</a:t>
            </a:r>
            <a:r>
              <a:rPr lang="en-US" dirty="0" err="1"/>
              <a:t>participants_data</a:t>
            </a:r>
            <a:r>
              <a:rPr lang="en-US" dirty="0"/>
              <a:t>, </a:t>
            </a:r>
            <a:r>
              <a:rPr lang="en-US" dirty="0" err="1"/>
              <a:t>academic_parents</a:t>
            </a:r>
            <a:r>
              <a:rPr lang="en-US" dirty="0"/>
              <a:t>, </a:t>
            </a:r>
            <a:r>
              <a:rPr lang="en-US" dirty="0" err="1"/>
              <a:t>working_hours_per_day</a:t>
            </a:r>
            <a:r>
              <a:rPr lang="en-US" dirty="0"/>
              <a:t>)</a:t>
            </a:r>
          </a:p>
          <a:p>
            <a:pPr lvl="2">
              <a:buFont typeface="Lucida Grande"/>
              <a:buChar char="&gt;"/>
            </a:pPr>
            <a:r>
              <a:rPr lang="en-US" dirty="0" err="1"/>
              <a:t>aca_work_filter</a:t>
            </a:r>
            <a:endParaRPr lang="en-US" dirty="0"/>
          </a:p>
          <a:p>
            <a:pPr lvl="1">
              <a:buFont typeface="Lucida Grande"/>
              <a:buChar char="&gt;"/>
            </a:pPr>
            <a:r>
              <a:rPr lang="en-US" dirty="0" err="1"/>
              <a:t>non_aca_work_filter</a:t>
            </a:r>
            <a:r>
              <a:rPr lang="en-US" dirty="0"/>
              <a:t>&lt;-select(</a:t>
            </a:r>
            <a:r>
              <a:rPr lang="en-US" dirty="0" err="1"/>
              <a:t>participants_data</a:t>
            </a:r>
            <a:r>
              <a:rPr lang="en-US" dirty="0"/>
              <a:t>, </a:t>
            </a:r>
            <a:r>
              <a:rPr lang="en-US" dirty="0" smtClean="0"/>
              <a:t>-</a:t>
            </a:r>
            <a:r>
              <a:rPr lang="en-US" dirty="0" err="1" smtClean="0"/>
              <a:t>academic_parents</a:t>
            </a:r>
            <a:r>
              <a:rPr lang="en-US" dirty="0" smtClean="0"/>
              <a:t>, -</a:t>
            </a:r>
            <a:r>
              <a:rPr lang="en-US" dirty="0" err="1" smtClean="0"/>
              <a:t>working_hours_per_day</a:t>
            </a:r>
            <a:r>
              <a:rPr lang="en-US" dirty="0" smtClean="0"/>
              <a:t>)</a:t>
            </a:r>
            <a:endParaRPr lang="en-US" dirty="0"/>
          </a:p>
          <a:p>
            <a:pPr lvl="2">
              <a:buFont typeface="Lucida Grande"/>
              <a:buChar char="&gt;"/>
            </a:pPr>
            <a:r>
              <a:rPr lang="en-US" dirty="0" err="1" smtClean="0"/>
              <a:t>non_aca_work_filter</a:t>
            </a:r>
            <a:endParaRPr lang="en-US" dirty="0"/>
          </a:p>
          <a:p>
            <a:pPr marL="457200" lvl="1" indent="0">
              <a:buNone/>
            </a:pPr>
            <a:r>
              <a:rPr lang="en-US" b="1" dirty="0" smtClean="0"/>
              <a:t>Base </a:t>
            </a:r>
            <a:r>
              <a:rPr lang="en-US" b="1" dirty="0"/>
              <a:t>R alternative</a:t>
            </a:r>
          </a:p>
          <a:p>
            <a:pPr lvl="1">
              <a:buFont typeface="Lucida Grande"/>
              <a:buChar char="&gt;"/>
            </a:pPr>
            <a:r>
              <a:rPr lang="en-US" dirty="0" err="1"/>
              <a:t>aca_work</a:t>
            </a:r>
            <a:r>
              <a:rPr lang="en-US" dirty="0"/>
              <a:t>&lt;-</a:t>
            </a:r>
            <a:r>
              <a:rPr lang="en-US" dirty="0" err="1"/>
              <a:t>participants_data</a:t>
            </a:r>
            <a:r>
              <a:rPr lang="en-US" dirty="0"/>
              <a:t>[, c(8, 6)]</a:t>
            </a:r>
          </a:p>
          <a:p>
            <a:pPr lvl="2">
              <a:buFont typeface="Lucida Grande"/>
              <a:buChar char="&gt;"/>
            </a:pPr>
            <a:r>
              <a:rPr lang="en-US" dirty="0" err="1"/>
              <a:t>aca_work</a:t>
            </a:r>
            <a:endParaRPr lang="en-US" dirty="0"/>
          </a:p>
          <a:p>
            <a:pPr lvl="1">
              <a:buFont typeface="Lucida Grande"/>
              <a:buChar char="&gt;"/>
            </a:pPr>
            <a:r>
              <a:rPr lang="en-US" dirty="0" err="1"/>
              <a:t>non_aca_work</a:t>
            </a:r>
            <a:r>
              <a:rPr lang="en-US" dirty="0"/>
              <a:t>&lt;-</a:t>
            </a:r>
            <a:r>
              <a:rPr lang="en-US" dirty="0" err="1"/>
              <a:t>participants_data</a:t>
            </a:r>
            <a:r>
              <a:rPr lang="en-US" dirty="0"/>
              <a:t>[, c(8, 6)]</a:t>
            </a:r>
          </a:p>
          <a:p>
            <a:pPr lvl="2">
              <a:buFont typeface="Lucida Grande"/>
              <a:buChar char="&gt;"/>
            </a:pPr>
            <a:r>
              <a:rPr lang="en-US" dirty="0" err="1"/>
              <a:t>non_aca_work</a:t>
            </a:r>
            <a:endParaRPr lang="en-US" dirty="0"/>
          </a:p>
        </p:txBody>
      </p:sp>
      <p:pic>
        <p:nvPicPr>
          <p:cNvPr id="4" name="Picture 3" descr="sticker,375x360-bg,ffffff.u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
        <p:nvSpPr>
          <p:cNvPr id="8" name="Rectangle 7"/>
          <p:cNvSpPr/>
          <p:nvPr/>
        </p:nvSpPr>
        <p:spPr>
          <a:xfrm>
            <a:off x="342405" y="398555"/>
            <a:ext cx="2120259" cy="523220"/>
          </a:xfrm>
          <a:prstGeom prst="rect">
            <a:avLst/>
          </a:prstGeom>
        </p:spPr>
        <p:txBody>
          <a:bodyPr wrap="square">
            <a:spAutoFit/>
          </a:bodyPr>
          <a:lstStyle/>
          <a:p>
            <a:r>
              <a:rPr lang="en-US" sz="2800" b="1" dirty="0" err="1"/>
              <a:t>Subsetting</a:t>
            </a:r>
            <a:endParaRPr lang="en-US" sz="2800" dirty="0"/>
          </a:p>
        </p:txBody>
      </p:sp>
    </p:spTree>
    <p:extLst>
      <p:ext uri="{BB962C8B-B14F-4D97-AF65-F5344CB8AC3E}">
        <p14:creationId xmlns:p14="http://schemas.microsoft.com/office/powerpoint/2010/main" val="617589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Wrangling</a:t>
            </a:r>
            <a:endParaRPr lang="en-US" dirty="0"/>
          </a:p>
        </p:txBody>
      </p:sp>
      <p:sp>
        <p:nvSpPr>
          <p:cNvPr id="3" name="Content Placeholder 2"/>
          <p:cNvSpPr>
            <a:spLocks noGrp="1"/>
          </p:cNvSpPr>
          <p:nvPr>
            <p:ph idx="1"/>
          </p:nvPr>
        </p:nvSpPr>
        <p:spPr/>
        <p:txBody>
          <a:bodyPr>
            <a:normAutofit/>
          </a:bodyPr>
          <a:lstStyle/>
          <a:p>
            <a:r>
              <a:rPr lang="en-US" b="1" dirty="0" smtClean="0"/>
              <a:t>Filter</a:t>
            </a:r>
            <a:endParaRPr lang="en-US" b="1" dirty="0"/>
          </a:p>
          <a:p>
            <a:pPr lvl="1">
              <a:buFont typeface="Lucida Grande"/>
              <a:buChar char="&gt;"/>
            </a:pPr>
            <a:r>
              <a:rPr lang="en-US" dirty="0" err="1" smtClean="0"/>
              <a:t>work_filter</a:t>
            </a:r>
            <a:r>
              <a:rPr lang="en-US" dirty="0"/>
              <a:t>&lt;-filter(</a:t>
            </a:r>
            <a:r>
              <a:rPr lang="en-US" dirty="0" err="1"/>
              <a:t>participants_data</a:t>
            </a:r>
            <a:r>
              <a:rPr lang="en-US" dirty="0"/>
              <a:t>, </a:t>
            </a:r>
            <a:r>
              <a:rPr lang="en-US" dirty="0" err="1"/>
              <a:t>working_hours_per_day</a:t>
            </a:r>
            <a:r>
              <a:rPr lang="en-US" dirty="0"/>
              <a:t> &gt;10)</a:t>
            </a:r>
          </a:p>
          <a:p>
            <a:pPr lvl="2">
              <a:buFont typeface="Lucida Grande"/>
              <a:buChar char="&gt;"/>
            </a:pPr>
            <a:r>
              <a:rPr lang="en-US" dirty="0" err="1" smtClean="0"/>
              <a:t>work_filter</a:t>
            </a:r>
            <a:endParaRPr lang="en-US" dirty="0"/>
          </a:p>
          <a:p>
            <a:pPr lvl="1">
              <a:buFont typeface="Lucida Grande"/>
              <a:buChar char="&gt;"/>
            </a:pPr>
            <a:r>
              <a:rPr lang="en-US" dirty="0" err="1"/>
              <a:t>work_name_filter</a:t>
            </a:r>
            <a:r>
              <a:rPr lang="en-US" dirty="0"/>
              <a:t>&lt;-filter(</a:t>
            </a:r>
            <a:r>
              <a:rPr lang="en-US" dirty="0" err="1"/>
              <a:t>participants_data</a:t>
            </a:r>
            <a:r>
              <a:rPr lang="en-US" dirty="0"/>
              <a:t>, </a:t>
            </a:r>
            <a:r>
              <a:rPr lang="en-US" dirty="0" err="1"/>
              <a:t>working_hours_per_day</a:t>
            </a:r>
            <a:r>
              <a:rPr lang="en-US" dirty="0"/>
              <a:t> &gt;10 &amp; </a:t>
            </a:r>
            <a:r>
              <a:rPr lang="en-US" dirty="0" err="1"/>
              <a:t>letters_in_first_name</a:t>
            </a:r>
            <a:r>
              <a:rPr lang="en-US" dirty="0"/>
              <a:t> &gt;6)</a:t>
            </a:r>
          </a:p>
          <a:p>
            <a:pPr lvl="2">
              <a:buFont typeface="Lucida Grande"/>
              <a:buChar char="&gt;"/>
            </a:pPr>
            <a:r>
              <a:rPr lang="en-US" dirty="0" err="1"/>
              <a:t>work_name_filter</a:t>
            </a:r>
            <a:endParaRPr lang="en-US" dirty="0" smtClean="0"/>
          </a:p>
          <a:p>
            <a:pPr lvl="1"/>
            <a:endParaRPr lang="en-US" dirty="0" smtClean="0"/>
          </a:p>
          <a:p>
            <a:pPr lvl="1"/>
            <a:endParaRPr lang="en-US" dirty="0"/>
          </a:p>
        </p:txBody>
      </p:sp>
      <p:pic>
        <p:nvPicPr>
          <p:cNvPr id="4" name="Picture 3" descr="sticker,375x360-bg,ffffff.u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
        <p:nvSpPr>
          <p:cNvPr id="5" name="Rectangle 4"/>
          <p:cNvSpPr/>
          <p:nvPr/>
        </p:nvSpPr>
        <p:spPr>
          <a:xfrm>
            <a:off x="342405" y="398555"/>
            <a:ext cx="2120259" cy="523220"/>
          </a:xfrm>
          <a:prstGeom prst="rect">
            <a:avLst/>
          </a:prstGeom>
        </p:spPr>
        <p:txBody>
          <a:bodyPr wrap="square">
            <a:spAutoFit/>
          </a:bodyPr>
          <a:lstStyle/>
          <a:p>
            <a:r>
              <a:rPr lang="en-US" sz="2800" b="1" dirty="0" err="1"/>
              <a:t>Subsetting</a:t>
            </a:r>
            <a:endParaRPr lang="en-US" sz="2800" dirty="0"/>
          </a:p>
        </p:txBody>
      </p:sp>
    </p:spTree>
    <p:extLst>
      <p:ext uri="{BB962C8B-B14F-4D97-AF65-F5344CB8AC3E}">
        <p14:creationId xmlns:p14="http://schemas.microsoft.com/office/powerpoint/2010/main" val="5941830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Wrangling</a:t>
            </a:r>
          </a:p>
        </p:txBody>
      </p:sp>
      <p:sp>
        <p:nvSpPr>
          <p:cNvPr id="3" name="Content Placeholder 2"/>
          <p:cNvSpPr>
            <a:spLocks noGrp="1"/>
          </p:cNvSpPr>
          <p:nvPr>
            <p:ph idx="1"/>
          </p:nvPr>
        </p:nvSpPr>
        <p:spPr/>
        <p:txBody>
          <a:bodyPr>
            <a:normAutofit/>
          </a:bodyPr>
          <a:lstStyle/>
          <a:p>
            <a:r>
              <a:rPr lang="en-US" b="1" dirty="0" smtClean="0"/>
              <a:t>Arrange </a:t>
            </a:r>
          </a:p>
          <a:p>
            <a:pPr lvl="1">
              <a:buFont typeface="Lucida Grande"/>
              <a:buChar char="&gt;"/>
            </a:pPr>
            <a:r>
              <a:rPr lang="en-US" dirty="0" err="1" smtClean="0"/>
              <a:t>participants_data</a:t>
            </a:r>
            <a:r>
              <a:rPr lang="en-US" dirty="0" smtClean="0"/>
              <a:t> &lt;- arrange(</a:t>
            </a:r>
            <a:r>
              <a:rPr lang="en-US" dirty="0" err="1" smtClean="0"/>
              <a:t>participants_data</a:t>
            </a:r>
            <a:r>
              <a:rPr lang="en-US" dirty="0" smtClean="0"/>
              <a:t>, </a:t>
            </a:r>
            <a:r>
              <a:rPr lang="en-US" dirty="0" err="1" smtClean="0"/>
              <a:t>letters_in_first_name</a:t>
            </a:r>
            <a:r>
              <a:rPr lang="en-US" dirty="0" smtClean="0"/>
              <a:t>) #ascending</a:t>
            </a:r>
          </a:p>
          <a:p>
            <a:pPr lvl="2">
              <a:buFont typeface="Lucida Grande"/>
              <a:buChar char="&gt;"/>
            </a:pPr>
            <a:r>
              <a:rPr lang="en-US" dirty="0" err="1" smtClean="0"/>
              <a:t>participants_data</a:t>
            </a:r>
            <a:r>
              <a:rPr lang="en-US" dirty="0" smtClean="0"/>
              <a:t> </a:t>
            </a:r>
          </a:p>
          <a:p>
            <a:pPr lvl="2">
              <a:buFont typeface="Lucida Grande"/>
              <a:buChar char="&gt;"/>
            </a:pPr>
            <a:r>
              <a:rPr lang="en-US" dirty="0"/>
              <a:t>h</a:t>
            </a:r>
            <a:r>
              <a:rPr lang="en-US" dirty="0" smtClean="0"/>
              <a:t>ead(</a:t>
            </a:r>
            <a:r>
              <a:rPr lang="en-US" dirty="0" err="1" smtClean="0"/>
              <a:t>participants_data</a:t>
            </a:r>
            <a:r>
              <a:rPr lang="en-US" dirty="0" smtClean="0"/>
              <a:t>)</a:t>
            </a:r>
          </a:p>
          <a:p>
            <a:pPr lvl="2">
              <a:buFont typeface="Lucida Grande"/>
              <a:buChar char="&gt;"/>
            </a:pPr>
            <a:r>
              <a:rPr lang="en-US" dirty="0" smtClean="0"/>
              <a:t>tail(</a:t>
            </a:r>
            <a:r>
              <a:rPr lang="en-US" dirty="0" err="1" smtClean="0"/>
              <a:t>participants_data</a:t>
            </a:r>
            <a:r>
              <a:rPr lang="en-US" dirty="0" smtClean="0"/>
              <a:t>)</a:t>
            </a:r>
          </a:p>
          <a:p>
            <a:pPr lvl="1">
              <a:buFont typeface="Lucida Grande"/>
              <a:buChar char="&gt;"/>
            </a:pPr>
            <a:r>
              <a:rPr lang="en-US" dirty="0" err="1"/>
              <a:t>participants_data</a:t>
            </a:r>
            <a:r>
              <a:rPr lang="en-US" dirty="0"/>
              <a:t> &lt;- arrange(</a:t>
            </a:r>
            <a:r>
              <a:rPr lang="en-US" dirty="0" err="1"/>
              <a:t>participants_data</a:t>
            </a:r>
            <a:r>
              <a:rPr lang="en-US" dirty="0"/>
              <a:t>, </a:t>
            </a:r>
            <a:r>
              <a:rPr lang="en-US" dirty="0" err="1" smtClean="0"/>
              <a:t>desc</a:t>
            </a:r>
            <a:r>
              <a:rPr lang="en-US" dirty="0" smtClean="0"/>
              <a:t>(</a:t>
            </a:r>
            <a:r>
              <a:rPr lang="en-US" dirty="0" err="1" smtClean="0"/>
              <a:t>letters_in_first_name</a:t>
            </a:r>
            <a:r>
              <a:rPr lang="en-US" dirty="0" smtClean="0"/>
              <a:t>)) #descending</a:t>
            </a:r>
          </a:p>
          <a:p>
            <a:pPr lvl="2">
              <a:buFont typeface="Lucida Grande"/>
              <a:buChar char="&gt;"/>
            </a:pPr>
            <a:r>
              <a:rPr lang="en-US" dirty="0" err="1" smtClean="0"/>
              <a:t>participants_data</a:t>
            </a:r>
            <a:endParaRPr lang="en-US" dirty="0"/>
          </a:p>
          <a:p>
            <a:pPr marL="457200" lvl="1" indent="0">
              <a:buNone/>
            </a:pPr>
            <a:endParaRPr lang="en-US" dirty="0"/>
          </a:p>
          <a:p>
            <a:pPr lvl="1"/>
            <a:endParaRPr lang="en-US" dirty="0" smtClean="0"/>
          </a:p>
          <a:p>
            <a:pPr lvl="1"/>
            <a:endParaRPr lang="en-US" dirty="0"/>
          </a:p>
        </p:txBody>
      </p:sp>
      <p:pic>
        <p:nvPicPr>
          <p:cNvPr id="4" name="Picture 3" descr="sticker,375x360-bg,ffffff.u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Tree>
    <p:extLst>
      <p:ext uri="{BB962C8B-B14F-4D97-AF65-F5344CB8AC3E}">
        <p14:creationId xmlns:p14="http://schemas.microsoft.com/office/powerpoint/2010/main" val="89351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Wrangling</a:t>
            </a:r>
          </a:p>
        </p:txBody>
      </p:sp>
      <p:sp>
        <p:nvSpPr>
          <p:cNvPr id="3" name="Content Placeholder 2"/>
          <p:cNvSpPr>
            <a:spLocks noGrp="1"/>
          </p:cNvSpPr>
          <p:nvPr>
            <p:ph idx="1"/>
          </p:nvPr>
        </p:nvSpPr>
        <p:spPr/>
        <p:txBody>
          <a:bodyPr>
            <a:normAutofit/>
          </a:bodyPr>
          <a:lstStyle/>
          <a:p>
            <a:r>
              <a:rPr lang="en-US" b="1" dirty="0"/>
              <a:t>R</a:t>
            </a:r>
            <a:r>
              <a:rPr lang="en-US" b="1" dirty="0" smtClean="0"/>
              <a:t>ename</a:t>
            </a:r>
          </a:p>
          <a:p>
            <a:pPr lvl="1">
              <a:buFont typeface="Lucida Grande"/>
              <a:buChar char="&gt;"/>
            </a:pPr>
            <a:r>
              <a:rPr lang="en-US" dirty="0" err="1" smtClean="0"/>
              <a:t>participants_data</a:t>
            </a:r>
            <a:r>
              <a:rPr lang="en-US" dirty="0" smtClean="0"/>
              <a:t> &lt;- rename(</a:t>
            </a:r>
            <a:r>
              <a:rPr lang="en-US" dirty="0" err="1" smtClean="0"/>
              <a:t>participants_data</a:t>
            </a:r>
            <a:r>
              <a:rPr lang="en-US" dirty="0" smtClean="0"/>
              <a:t>, </a:t>
            </a:r>
            <a:r>
              <a:rPr lang="en-US" dirty="0" err="1" smtClean="0"/>
              <a:t>name_length</a:t>
            </a:r>
            <a:r>
              <a:rPr lang="en-US" dirty="0" smtClean="0"/>
              <a:t> = </a:t>
            </a:r>
            <a:r>
              <a:rPr lang="en-US" dirty="0" err="1" smtClean="0"/>
              <a:t>letters_in_first_name</a:t>
            </a:r>
            <a:r>
              <a:rPr lang="en-US" dirty="0" smtClean="0"/>
              <a:t>)</a:t>
            </a:r>
          </a:p>
          <a:p>
            <a:pPr lvl="2">
              <a:buFont typeface="Lucida Grande"/>
              <a:buChar char="&gt;"/>
            </a:pPr>
            <a:r>
              <a:rPr lang="en-US" dirty="0" smtClean="0"/>
              <a:t>names(</a:t>
            </a:r>
            <a:r>
              <a:rPr lang="en-US" dirty="0" err="1" smtClean="0"/>
              <a:t>participants_data</a:t>
            </a:r>
            <a:r>
              <a:rPr lang="en-US" dirty="0" smtClean="0"/>
              <a:t>)</a:t>
            </a:r>
          </a:p>
          <a:p>
            <a:pPr lvl="1">
              <a:buFont typeface="Lucida Grande"/>
              <a:buChar char="&gt;"/>
            </a:pPr>
            <a:endParaRPr lang="en-US" dirty="0" smtClean="0"/>
          </a:p>
          <a:p>
            <a:pPr lvl="1">
              <a:buFont typeface="Lucida Grande"/>
              <a:buChar char="&gt;"/>
            </a:pPr>
            <a:r>
              <a:rPr lang="en-US" dirty="0" err="1" smtClean="0"/>
              <a:t>participants_data</a:t>
            </a:r>
            <a:r>
              <a:rPr lang="en-US" dirty="0" smtClean="0"/>
              <a:t> </a:t>
            </a:r>
            <a:r>
              <a:rPr lang="en-US" dirty="0"/>
              <a:t>&lt;- rename(</a:t>
            </a:r>
            <a:r>
              <a:rPr lang="en-US" dirty="0" err="1"/>
              <a:t>participants_data</a:t>
            </a:r>
            <a:r>
              <a:rPr lang="en-US" dirty="0" smtClean="0"/>
              <a:t>,</a:t>
            </a:r>
          </a:p>
          <a:p>
            <a:pPr marL="457200" lvl="1" indent="0">
              <a:buNone/>
            </a:pPr>
            <a:r>
              <a:rPr lang="en-US" dirty="0" err="1" smtClean="0"/>
              <a:t>daily_labor</a:t>
            </a:r>
            <a:r>
              <a:rPr lang="en-US" dirty="0"/>
              <a:t>=</a:t>
            </a:r>
            <a:r>
              <a:rPr lang="en-US" dirty="0" err="1"/>
              <a:t>letters_in_first_name</a:t>
            </a:r>
            <a:r>
              <a:rPr lang="en-US" dirty="0"/>
              <a:t>)</a:t>
            </a:r>
            <a:endParaRPr lang="en-US" dirty="0" smtClean="0"/>
          </a:p>
          <a:p>
            <a:pPr lvl="2">
              <a:buFont typeface="Lucida Grande"/>
              <a:buChar char="&gt;"/>
            </a:pPr>
            <a:r>
              <a:rPr lang="en-US" dirty="0" smtClean="0"/>
              <a:t>names</a:t>
            </a:r>
            <a:r>
              <a:rPr lang="en-US" dirty="0"/>
              <a:t>(</a:t>
            </a:r>
            <a:r>
              <a:rPr lang="en-US" dirty="0" err="1"/>
              <a:t>participants_data</a:t>
            </a:r>
            <a:r>
              <a:rPr lang="en-US" dirty="0" smtClean="0"/>
              <a:t>)</a:t>
            </a:r>
            <a:endParaRPr lang="en-US" dirty="0"/>
          </a:p>
          <a:p>
            <a:pPr lvl="1"/>
            <a:endParaRPr lang="en-US" dirty="0" smtClean="0"/>
          </a:p>
          <a:p>
            <a:pPr lvl="1"/>
            <a:endParaRPr lang="en-US" dirty="0"/>
          </a:p>
        </p:txBody>
      </p:sp>
      <p:pic>
        <p:nvPicPr>
          <p:cNvPr id="4" name="Picture 3" descr="sticker,375x360-bg,ffffff.u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Tree>
    <p:extLst>
      <p:ext uri="{BB962C8B-B14F-4D97-AF65-F5344CB8AC3E}">
        <p14:creationId xmlns:p14="http://schemas.microsoft.com/office/powerpoint/2010/main" val="3335248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RStudio</a:t>
            </a:r>
            <a:endParaRPr lang="en-US" dirty="0"/>
          </a:p>
        </p:txBody>
      </p:sp>
      <p:sp>
        <p:nvSpPr>
          <p:cNvPr id="3" name="TextBox 2"/>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pic>
        <p:nvPicPr>
          <p:cNvPr id="5" name="Picture 4" descr="Screenshot 2018-03-07 07.51.1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16" y="1417638"/>
            <a:ext cx="8565922" cy="5122816"/>
          </a:xfrm>
          <a:prstGeom prst="rect">
            <a:avLst/>
          </a:prstGeom>
        </p:spPr>
      </p:pic>
      <p:sp>
        <p:nvSpPr>
          <p:cNvPr id="4" name="TextBox 3"/>
          <p:cNvSpPr txBox="1"/>
          <p:nvPr/>
        </p:nvSpPr>
        <p:spPr>
          <a:xfrm>
            <a:off x="1537865" y="5088009"/>
            <a:ext cx="2047834" cy="584776"/>
          </a:xfrm>
          <a:prstGeom prst="rect">
            <a:avLst/>
          </a:prstGeom>
          <a:noFill/>
        </p:spPr>
        <p:txBody>
          <a:bodyPr wrap="square" rtlCol="0">
            <a:spAutoFit/>
          </a:bodyPr>
          <a:lstStyle/>
          <a:p>
            <a:r>
              <a:rPr lang="en-US" sz="3200" b="1" dirty="0" smtClean="0">
                <a:solidFill>
                  <a:srgbClr val="0000FF"/>
                </a:solidFill>
              </a:rPr>
              <a:t>Console</a:t>
            </a:r>
            <a:endParaRPr lang="en-US" sz="3200" b="1" dirty="0">
              <a:solidFill>
                <a:srgbClr val="0000FF"/>
              </a:solidFill>
            </a:endParaRPr>
          </a:p>
        </p:txBody>
      </p:sp>
      <p:sp>
        <p:nvSpPr>
          <p:cNvPr id="6" name="TextBox 5"/>
          <p:cNvSpPr txBox="1"/>
          <p:nvPr/>
        </p:nvSpPr>
        <p:spPr>
          <a:xfrm>
            <a:off x="5778158" y="2389069"/>
            <a:ext cx="2923687" cy="1077218"/>
          </a:xfrm>
          <a:prstGeom prst="rect">
            <a:avLst/>
          </a:prstGeom>
          <a:noFill/>
        </p:spPr>
        <p:txBody>
          <a:bodyPr wrap="square" rtlCol="0">
            <a:spAutoFit/>
          </a:bodyPr>
          <a:lstStyle/>
          <a:p>
            <a:pPr algn="ctr"/>
            <a:r>
              <a:rPr lang="en-US" sz="3200" b="1" dirty="0" smtClean="0">
                <a:solidFill>
                  <a:srgbClr val="0000FF"/>
                </a:solidFill>
              </a:rPr>
              <a:t>Global environment</a:t>
            </a:r>
            <a:endParaRPr lang="en-US" sz="3200" b="1" dirty="0">
              <a:solidFill>
                <a:srgbClr val="0000FF"/>
              </a:solidFill>
            </a:endParaRPr>
          </a:p>
        </p:txBody>
      </p:sp>
      <p:sp>
        <p:nvSpPr>
          <p:cNvPr id="7" name="TextBox 6"/>
          <p:cNvSpPr txBox="1"/>
          <p:nvPr/>
        </p:nvSpPr>
        <p:spPr>
          <a:xfrm>
            <a:off x="5359969" y="4908990"/>
            <a:ext cx="3401535" cy="1077218"/>
          </a:xfrm>
          <a:prstGeom prst="rect">
            <a:avLst/>
          </a:prstGeom>
          <a:noFill/>
        </p:spPr>
        <p:txBody>
          <a:bodyPr wrap="square" rtlCol="0">
            <a:spAutoFit/>
          </a:bodyPr>
          <a:lstStyle/>
          <a:p>
            <a:pPr algn="ctr"/>
            <a:r>
              <a:rPr lang="en-US" sz="3200" b="1" dirty="0" smtClean="0">
                <a:solidFill>
                  <a:srgbClr val="0000FF"/>
                </a:solidFill>
              </a:rPr>
              <a:t>Files, plots, packages </a:t>
            </a:r>
            <a:r>
              <a:rPr lang="mr-IN" sz="3200" b="1" dirty="0" smtClean="0">
                <a:solidFill>
                  <a:srgbClr val="0000FF"/>
                </a:solidFill>
              </a:rPr>
              <a:t>…</a:t>
            </a:r>
            <a:endParaRPr lang="en-US" sz="3200" b="1" dirty="0">
              <a:solidFill>
                <a:srgbClr val="0000FF"/>
              </a:solidFill>
            </a:endParaRPr>
          </a:p>
        </p:txBody>
      </p:sp>
    </p:spTree>
    <p:extLst>
      <p:ext uri="{BB962C8B-B14F-4D97-AF65-F5344CB8AC3E}">
        <p14:creationId xmlns:p14="http://schemas.microsoft.com/office/powerpoint/2010/main" val="2750038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Wrangling</a:t>
            </a:r>
          </a:p>
        </p:txBody>
      </p:sp>
      <p:sp>
        <p:nvSpPr>
          <p:cNvPr id="3" name="Content Placeholder 2"/>
          <p:cNvSpPr>
            <a:spLocks noGrp="1"/>
          </p:cNvSpPr>
          <p:nvPr>
            <p:ph idx="1"/>
          </p:nvPr>
        </p:nvSpPr>
        <p:spPr/>
        <p:txBody>
          <a:bodyPr>
            <a:normAutofit/>
          </a:bodyPr>
          <a:lstStyle/>
          <a:p>
            <a:r>
              <a:rPr lang="en-US" b="1" dirty="0" smtClean="0"/>
              <a:t>Mutate</a:t>
            </a:r>
          </a:p>
          <a:p>
            <a:pPr lvl="1">
              <a:buFont typeface="Lucida Grande"/>
              <a:buChar char="&gt;"/>
            </a:pPr>
            <a:r>
              <a:rPr lang="en-US" dirty="0" err="1"/>
              <a:t>participants_data</a:t>
            </a:r>
            <a:r>
              <a:rPr lang="en-US" dirty="0"/>
              <a:t> &lt;- mutate(</a:t>
            </a:r>
            <a:r>
              <a:rPr lang="en-US" dirty="0" err="1"/>
              <a:t>participants_data</a:t>
            </a:r>
            <a:r>
              <a:rPr lang="en-US" dirty="0"/>
              <a:t>, </a:t>
            </a:r>
            <a:r>
              <a:rPr lang="en-US" dirty="0" err="1"/>
              <a:t>daily_labor</a:t>
            </a:r>
            <a:r>
              <a:rPr lang="en-US" dirty="0"/>
              <a:t>*mean(</a:t>
            </a:r>
            <a:r>
              <a:rPr lang="en-US" dirty="0" err="1"/>
              <a:t>daily_labor</a:t>
            </a:r>
            <a:r>
              <a:rPr lang="en-US" dirty="0"/>
              <a:t>, </a:t>
            </a:r>
            <a:r>
              <a:rPr lang="en-US" dirty="0" err="1"/>
              <a:t>na.rm</a:t>
            </a:r>
            <a:r>
              <a:rPr lang="en-US" dirty="0"/>
              <a:t>=T))</a:t>
            </a:r>
          </a:p>
          <a:p>
            <a:pPr lvl="2">
              <a:buFont typeface="Lucida Grande"/>
              <a:buChar char="&gt;"/>
            </a:pPr>
            <a:r>
              <a:rPr lang="en-US" dirty="0"/>
              <a:t>head(</a:t>
            </a:r>
            <a:r>
              <a:rPr lang="en-US" dirty="0" err="1"/>
              <a:t>participants_data</a:t>
            </a:r>
            <a:r>
              <a:rPr lang="en-US" dirty="0" smtClean="0"/>
              <a:t>)</a:t>
            </a:r>
          </a:p>
          <a:p>
            <a:pPr lvl="2">
              <a:buFont typeface="Lucida Grande"/>
              <a:buChar char="&gt;"/>
            </a:pPr>
            <a:endParaRPr lang="en-US" dirty="0"/>
          </a:p>
          <a:p>
            <a:pPr lvl="1">
              <a:buFont typeface="Lucida Grande"/>
              <a:buChar char="&gt;"/>
            </a:pPr>
            <a:r>
              <a:rPr lang="en-US" dirty="0" err="1"/>
              <a:t>participants_data</a:t>
            </a:r>
            <a:r>
              <a:rPr lang="en-US" dirty="0"/>
              <a:t> &lt;- mutate(</a:t>
            </a:r>
            <a:r>
              <a:rPr lang="en-US" dirty="0" err="1"/>
              <a:t>participants_data</a:t>
            </a:r>
            <a:r>
              <a:rPr lang="en-US" dirty="0"/>
              <a:t>, </a:t>
            </a:r>
            <a:r>
              <a:rPr lang="en-US" dirty="0" err="1" smtClean="0"/>
              <a:t>number_of_siblings</a:t>
            </a:r>
            <a:r>
              <a:rPr lang="en-US" dirty="0" smtClean="0"/>
              <a:t> -</a:t>
            </a:r>
            <a:r>
              <a:rPr lang="en-US" dirty="0"/>
              <a:t>mean(</a:t>
            </a:r>
            <a:r>
              <a:rPr lang="en-US" dirty="0" err="1"/>
              <a:t>number_of_siblings</a:t>
            </a:r>
            <a:r>
              <a:rPr lang="en-US" dirty="0"/>
              <a:t>))</a:t>
            </a:r>
          </a:p>
          <a:p>
            <a:pPr lvl="2">
              <a:buFont typeface="Lucida Grande"/>
              <a:buChar char="&gt;"/>
            </a:pPr>
            <a:r>
              <a:rPr lang="en-US" dirty="0"/>
              <a:t>head(</a:t>
            </a:r>
            <a:r>
              <a:rPr lang="en-US" dirty="0" err="1"/>
              <a:t>participants_data</a:t>
            </a:r>
            <a:r>
              <a:rPr lang="en-US" dirty="0"/>
              <a:t>)</a:t>
            </a:r>
          </a:p>
          <a:p>
            <a:pPr lvl="1">
              <a:buFont typeface="Lucida Grande"/>
              <a:buChar char="&gt;"/>
            </a:pPr>
            <a:endParaRPr lang="en-US" dirty="0"/>
          </a:p>
          <a:p>
            <a:pPr lvl="1"/>
            <a:endParaRPr lang="en-US" dirty="0" smtClean="0"/>
          </a:p>
          <a:p>
            <a:pPr lvl="1"/>
            <a:endParaRPr lang="en-US" dirty="0"/>
          </a:p>
        </p:txBody>
      </p:sp>
      <p:pic>
        <p:nvPicPr>
          <p:cNvPr id="4" name="Picture 3" descr="sticker,375x360-bg,ffffff.u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Tree>
    <p:extLst>
      <p:ext uri="{BB962C8B-B14F-4D97-AF65-F5344CB8AC3E}">
        <p14:creationId xmlns:p14="http://schemas.microsoft.com/office/powerpoint/2010/main" val="4063000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Wrangling</a:t>
            </a:r>
          </a:p>
        </p:txBody>
      </p:sp>
      <p:sp>
        <p:nvSpPr>
          <p:cNvPr id="3" name="Content Placeholder 2"/>
          <p:cNvSpPr>
            <a:spLocks noGrp="1"/>
          </p:cNvSpPr>
          <p:nvPr>
            <p:ph idx="1"/>
          </p:nvPr>
        </p:nvSpPr>
        <p:spPr/>
        <p:txBody>
          <a:bodyPr>
            <a:normAutofit fontScale="92500" lnSpcReduction="20000"/>
          </a:bodyPr>
          <a:lstStyle/>
          <a:p>
            <a:r>
              <a:rPr lang="en-US" b="1" dirty="0" smtClean="0"/>
              <a:t>Group by</a:t>
            </a:r>
          </a:p>
          <a:p>
            <a:pPr marL="457200" lvl="1" indent="0">
              <a:buNone/>
            </a:pPr>
            <a:r>
              <a:rPr lang="en-US" dirty="0" smtClean="0"/>
              <a:t>Commute category</a:t>
            </a:r>
            <a:endParaRPr lang="en-US" dirty="0"/>
          </a:p>
          <a:p>
            <a:pPr lvl="1">
              <a:buFont typeface="Lucida Grande"/>
              <a:buChar char="&gt;"/>
            </a:pPr>
            <a:r>
              <a:rPr lang="en-US" dirty="0" err="1"/>
              <a:t>participants_data</a:t>
            </a:r>
            <a:r>
              <a:rPr lang="en-US" dirty="0"/>
              <a:t> &lt;- mutate(</a:t>
            </a:r>
            <a:r>
              <a:rPr lang="en-US" dirty="0" err="1"/>
              <a:t>participants_data</a:t>
            </a:r>
            <a:r>
              <a:rPr lang="en-US" dirty="0"/>
              <a:t>, commute = factor(1* (</a:t>
            </a:r>
            <a:r>
              <a:rPr lang="en-US" dirty="0" err="1"/>
              <a:t>km_home_to_zef</a:t>
            </a:r>
            <a:r>
              <a:rPr lang="en-US" dirty="0"/>
              <a:t> &gt; 10), labels = c("commuter", "local")))</a:t>
            </a:r>
          </a:p>
          <a:p>
            <a:pPr lvl="2">
              <a:buFont typeface="Lucida Grande"/>
              <a:buChar char="&gt;"/>
            </a:pPr>
            <a:r>
              <a:rPr lang="en-US" dirty="0" err="1"/>
              <a:t>participants_data$</a:t>
            </a:r>
            <a:r>
              <a:rPr lang="en-US" dirty="0" err="1" smtClean="0"/>
              <a:t>commute</a:t>
            </a:r>
            <a:endParaRPr lang="en-US" dirty="0"/>
          </a:p>
          <a:p>
            <a:pPr lvl="1">
              <a:buFont typeface="Lucida Grande"/>
              <a:buChar char="&gt;"/>
            </a:pPr>
            <a:r>
              <a:rPr lang="en-US" dirty="0" err="1"/>
              <a:t>commuter_data</a:t>
            </a:r>
            <a:r>
              <a:rPr lang="en-US" dirty="0"/>
              <a:t> &lt;- </a:t>
            </a:r>
            <a:r>
              <a:rPr lang="en-US" dirty="0" err="1" smtClean="0"/>
              <a:t>group_by</a:t>
            </a:r>
            <a:r>
              <a:rPr lang="en-US" dirty="0"/>
              <a:t>(</a:t>
            </a:r>
            <a:r>
              <a:rPr lang="en-US" dirty="0" err="1"/>
              <a:t>participants_data</a:t>
            </a:r>
            <a:r>
              <a:rPr lang="en-US" dirty="0"/>
              <a:t>, commute)</a:t>
            </a:r>
          </a:p>
          <a:p>
            <a:pPr lvl="2">
              <a:buFont typeface="Lucida Grande"/>
              <a:buChar char="&gt;"/>
            </a:pPr>
            <a:r>
              <a:rPr lang="en-US" dirty="0" err="1" smtClean="0"/>
              <a:t>commuter_data</a:t>
            </a:r>
            <a:endParaRPr lang="en-US" dirty="0"/>
          </a:p>
          <a:p>
            <a:pPr lvl="1">
              <a:buFont typeface="Lucida Grande"/>
              <a:buChar char="&gt;"/>
            </a:pPr>
            <a:r>
              <a:rPr lang="en-US" dirty="0" smtClean="0"/>
              <a:t>summarize(</a:t>
            </a:r>
            <a:r>
              <a:rPr lang="en-US" dirty="0" err="1" smtClean="0"/>
              <a:t>commuter_data</a:t>
            </a:r>
            <a:r>
              <a:rPr lang="en-US" dirty="0" smtClean="0"/>
              <a:t>, mean(</a:t>
            </a:r>
            <a:r>
              <a:rPr lang="en-US" dirty="0" err="1" smtClean="0"/>
              <a:t>days_to_email_response</a:t>
            </a:r>
            <a:r>
              <a:rPr lang="en-US" dirty="0" smtClean="0"/>
              <a:t>), median(</a:t>
            </a:r>
            <a:r>
              <a:rPr lang="en-US" dirty="0" err="1" smtClean="0"/>
              <a:t>name_length</a:t>
            </a:r>
            <a:r>
              <a:rPr lang="en-US" dirty="0" smtClean="0"/>
              <a:t>), max(</a:t>
            </a:r>
            <a:r>
              <a:rPr lang="en-US" dirty="0" err="1" smtClean="0"/>
              <a:t>years_of_study</a:t>
            </a:r>
            <a:r>
              <a:rPr lang="en-US" dirty="0" smtClean="0"/>
              <a:t>))</a:t>
            </a:r>
            <a:endParaRPr lang="en-US" dirty="0"/>
          </a:p>
        </p:txBody>
      </p:sp>
      <p:pic>
        <p:nvPicPr>
          <p:cNvPr id="4" name="Picture 3" descr="sticker,375x360-bg,ffffff.u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Tree>
    <p:extLst>
      <p:ext uri="{BB962C8B-B14F-4D97-AF65-F5344CB8AC3E}">
        <p14:creationId xmlns:p14="http://schemas.microsoft.com/office/powerpoint/2010/main" val="249166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icker,375x360-bg,ffffff.u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
        <p:nvSpPr>
          <p:cNvPr id="2" name="Title 1"/>
          <p:cNvSpPr>
            <a:spLocks noGrp="1"/>
          </p:cNvSpPr>
          <p:nvPr>
            <p:ph type="title"/>
          </p:nvPr>
        </p:nvSpPr>
        <p:spPr/>
        <p:txBody>
          <a:bodyPr/>
          <a:lstStyle/>
          <a:p>
            <a:r>
              <a:rPr lang="en-US" dirty="0"/>
              <a:t>Wrangling</a:t>
            </a:r>
          </a:p>
        </p:txBody>
      </p:sp>
      <p:sp>
        <p:nvSpPr>
          <p:cNvPr id="3" name="Content Placeholder 2"/>
          <p:cNvSpPr>
            <a:spLocks noGrp="1"/>
          </p:cNvSpPr>
          <p:nvPr>
            <p:ph idx="1"/>
          </p:nvPr>
        </p:nvSpPr>
        <p:spPr/>
        <p:txBody>
          <a:bodyPr>
            <a:normAutofit/>
          </a:bodyPr>
          <a:lstStyle/>
          <a:p>
            <a:r>
              <a:rPr lang="en-US" b="1" dirty="0" smtClean="0"/>
              <a:t>Pipeline</a:t>
            </a:r>
            <a:r>
              <a:rPr lang="en-US" dirty="0" smtClean="0"/>
              <a:t> %&gt;% (saves on assigning data frames)</a:t>
            </a:r>
            <a:endParaRPr lang="en-US" dirty="0"/>
          </a:p>
          <a:p>
            <a:r>
              <a:rPr lang="en-US" dirty="0" smtClean="0"/>
              <a:t>Do </a:t>
            </a:r>
            <a:r>
              <a:rPr lang="en-US" dirty="0"/>
              <a:t>all </a:t>
            </a:r>
            <a:r>
              <a:rPr lang="en-US" dirty="0" smtClean="0"/>
              <a:t>the previous </a:t>
            </a:r>
            <a:r>
              <a:rPr lang="en-US" dirty="0"/>
              <a:t>with a pipeline %&gt;%</a:t>
            </a:r>
          </a:p>
          <a:p>
            <a:pPr lvl="1">
              <a:buFont typeface="Lucida Grande"/>
              <a:buChar char="&gt;"/>
            </a:pPr>
            <a:r>
              <a:rPr lang="en-US" dirty="0" err="1"/>
              <a:t>participants_data</a:t>
            </a:r>
            <a:r>
              <a:rPr lang="en-US" dirty="0"/>
              <a:t> %&gt;% mutate(commute = factor(1* (</a:t>
            </a:r>
            <a:r>
              <a:rPr lang="en-US" dirty="0" err="1"/>
              <a:t>km_home_to_zef</a:t>
            </a:r>
            <a:r>
              <a:rPr lang="en-US" dirty="0"/>
              <a:t> &gt; 10), </a:t>
            </a:r>
            <a:r>
              <a:rPr lang="en-US" dirty="0" smtClean="0"/>
              <a:t>labels </a:t>
            </a:r>
            <a:r>
              <a:rPr lang="en-US" dirty="0"/>
              <a:t>= c("commuter", "local"))) %&gt;% </a:t>
            </a:r>
            <a:r>
              <a:rPr lang="en-US" dirty="0" err="1"/>
              <a:t>group_by</a:t>
            </a:r>
            <a:r>
              <a:rPr lang="en-US" dirty="0"/>
              <a:t>(commute) %&gt;</a:t>
            </a:r>
            <a:r>
              <a:rPr lang="en-US" dirty="0" smtClean="0"/>
              <a:t>% summarize</a:t>
            </a:r>
            <a:r>
              <a:rPr lang="en-US" dirty="0"/>
              <a:t>(mean(</a:t>
            </a:r>
            <a:r>
              <a:rPr lang="en-US" dirty="0" err="1"/>
              <a:t>days_to_email_response</a:t>
            </a:r>
            <a:r>
              <a:rPr lang="en-US" dirty="0"/>
              <a:t>), median(</a:t>
            </a:r>
            <a:r>
              <a:rPr lang="en-US" dirty="0" err="1"/>
              <a:t>name_length</a:t>
            </a:r>
            <a:r>
              <a:rPr lang="en-US" dirty="0"/>
              <a:t>), max(</a:t>
            </a:r>
            <a:r>
              <a:rPr lang="en-US" dirty="0" err="1"/>
              <a:t>years_of_study</a:t>
            </a:r>
            <a:r>
              <a:rPr lang="en-US" dirty="0"/>
              <a:t>)) %&gt;% </a:t>
            </a:r>
            <a:r>
              <a:rPr lang="en-US" dirty="0" err="1"/>
              <a:t>as.data.frame</a:t>
            </a:r>
            <a:endParaRPr lang="en-US" dirty="0"/>
          </a:p>
        </p:txBody>
      </p:sp>
      <p:pic>
        <p:nvPicPr>
          <p:cNvPr id="5" name="Picture 4" descr="magrittrstic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536" y="187956"/>
            <a:ext cx="1125899" cy="1300413"/>
          </a:xfrm>
          <a:prstGeom prst="rect">
            <a:avLst/>
          </a:prstGeom>
        </p:spPr>
      </p:pic>
    </p:spTree>
    <p:extLst>
      <p:ext uri="{BB962C8B-B14F-4D97-AF65-F5344CB8AC3E}">
        <p14:creationId xmlns:p14="http://schemas.microsoft.com/office/powerpoint/2010/main" val="1304050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Merging </a:t>
            </a:r>
            <a:r>
              <a:rPr lang="en-US" dirty="0"/>
              <a:t>Data</a:t>
            </a:r>
          </a:p>
        </p:txBody>
      </p:sp>
      <p:sp>
        <p:nvSpPr>
          <p:cNvPr id="3" name="Content Placeholder 2"/>
          <p:cNvSpPr>
            <a:spLocks noGrp="1"/>
          </p:cNvSpPr>
          <p:nvPr>
            <p:ph idx="1"/>
          </p:nvPr>
        </p:nvSpPr>
        <p:spPr/>
        <p:txBody>
          <a:bodyPr/>
          <a:lstStyle/>
          <a:p>
            <a:r>
              <a:rPr lang="en-US" b="1" dirty="0" smtClean="0"/>
              <a:t>Merge</a:t>
            </a:r>
          </a:p>
          <a:p>
            <a:pPr marL="0" indent="0">
              <a:buNone/>
            </a:pPr>
            <a:r>
              <a:rPr lang="en-US" dirty="0"/>
              <a:t>l</a:t>
            </a:r>
            <a:r>
              <a:rPr lang="en-US" dirty="0" smtClean="0"/>
              <a:t>ibrary(</a:t>
            </a:r>
            <a:r>
              <a:rPr lang="en-US" dirty="0" err="1" smtClean="0"/>
              <a:t>dplyr</a:t>
            </a:r>
            <a:r>
              <a:rPr lang="en-US" dirty="0" smtClean="0"/>
              <a:t>)</a:t>
            </a:r>
            <a:endParaRPr lang="en-US" dirty="0"/>
          </a:p>
          <a:p>
            <a:pPr>
              <a:buFont typeface="Lucida Grande"/>
              <a:buChar char="&gt;"/>
            </a:pPr>
            <a:r>
              <a:rPr lang="en-US" dirty="0" err="1" smtClean="0"/>
              <a:t>full_join</a:t>
            </a:r>
            <a:r>
              <a:rPr lang="en-US" dirty="0"/>
              <a:t>(</a:t>
            </a:r>
            <a:r>
              <a:rPr lang="en-US" dirty="0" err="1"/>
              <a:t>commuter_data</a:t>
            </a:r>
            <a:r>
              <a:rPr lang="en-US" dirty="0"/>
              <a:t>, </a:t>
            </a:r>
            <a:r>
              <a:rPr lang="en-US" dirty="0" err="1"/>
              <a:t>participants_data</a:t>
            </a:r>
            <a:r>
              <a:rPr lang="en-US" dirty="0" smtClean="0"/>
              <a:t>)</a:t>
            </a:r>
          </a:p>
          <a:p>
            <a:pPr>
              <a:buFont typeface="Lucida Grande"/>
              <a:buChar char="&gt;"/>
            </a:pPr>
            <a:endParaRPr lang="en-US" dirty="0"/>
          </a:p>
          <a:p>
            <a:pPr marL="0" indent="0">
              <a:buNone/>
            </a:pPr>
            <a:r>
              <a:rPr lang="en-US" b="1" dirty="0" smtClean="0"/>
              <a:t>Alternative in Base R</a:t>
            </a:r>
            <a:endParaRPr lang="en-US" b="1" dirty="0" smtClean="0">
              <a:solidFill>
                <a:srgbClr val="FF0000"/>
              </a:solidFill>
            </a:endParaRPr>
          </a:p>
          <a:p>
            <a:pPr>
              <a:buFont typeface="Lucida Grande"/>
              <a:buChar char="&gt;"/>
            </a:pPr>
            <a:r>
              <a:rPr lang="en-US" dirty="0" smtClean="0"/>
              <a:t>merge(</a:t>
            </a:r>
            <a:r>
              <a:rPr lang="en-US" dirty="0" err="1" smtClean="0"/>
              <a:t>commuter_data</a:t>
            </a:r>
            <a:r>
              <a:rPr lang="en-US" dirty="0" smtClean="0"/>
              <a:t>, </a:t>
            </a:r>
            <a:r>
              <a:rPr lang="en-US" dirty="0" err="1" smtClean="0"/>
              <a:t>participants_data</a:t>
            </a:r>
            <a:r>
              <a:rPr lang="en-US" dirty="0" smtClean="0"/>
              <a:t>, all=TRUE)</a:t>
            </a:r>
            <a:endParaRPr lang="en-US" dirty="0"/>
          </a:p>
        </p:txBody>
      </p:sp>
      <p:pic>
        <p:nvPicPr>
          <p:cNvPr id="4" name="Picture 3" descr="sticker,375x360-bg,ffffff.u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25" y="0"/>
            <a:ext cx="1936749" cy="1859279"/>
          </a:xfrm>
          <a:prstGeom prst="rect">
            <a:avLst/>
          </a:prstGeom>
        </p:spPr>
      </p:pic>
    </p:spTree>
    <p:extLst>
      <p:ext uri="{BB962C8B-B14F-4D97-AF65-F5344CB8AC3E}">
        <p14:creationId xmlns:p14="http://schemas.microsoft.com/office/powerpoint/2010/main" val="1164016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Descriptive </a:t>
            </a:r>
            <a:r>
              <a:rPr lang="en-US" dirty="0" smtClean="0"/>
              <a:t>Statistics</a:t>
            </a:r>
            <a:endParaRPr lang="en-US" dirty="0"/>
          </a:p>
        </p:txBody>
      </p:sp>
      <p:sp>
        <p:nvSpPr>
          <p:cNvPr id="3" name="Content Placeholder 2"/>
          <p:cNvSpPr>
            <a:spLocks noGrp="1"/>
          </p:cNvSpPr>
          <p:nvPr>
            <p:ph idx="1"/>
          </p:nvPr>
        </p:nvSpPr>
        <p:spPr/>
        <p:txBody>
          <a:bodyPr>
            <a:normAutofit fontScale="92500" lnSpcReduction="10000"/>
          </a:bodyPr>
          <a:lstStyle/>
          <a:p>
            <a:pPr>
              <a:buFont typeface="Lucida Grande"/>
              <a:buChar char="&gt;"/>
            </a:pPr>
            <a:r>
              <a:rPr lang="en-US" dirty="0" smtClean="0"/>
              <a:t>?summarize 			</a:t>
            </a:r>
            <a:r>
              <a:rPr lang="en-US" dirty="0" smtClean="0">
                <a:solidFill>
                  <a:srgbClr val="FF0000"/>
                </a:solidFill>
              </a:rPr>
              <a:t>READ</a:t>
            </a:r>
            <a:endParaRPr lang="en-US" dirty="0" smtClean="0"/>
          </a:p>
          <a:p>
            <a:pPr>
              <a:buFont typeface="Lucida Grande"/>
              <a:buChar char="&gt;"/>
            </a:pPr>
            <a:r>
              <a:rPr lang="en-US" dirty="0" smtClean="0"/>
              <a:t>summarize</a:t>
            </a:r>
            <a:r>
              <a:rPr lang="en-US" dirty="0"/>
              <a:t>(</a:t>
            </a:r>
            <a:r>
              <a:rPr lang="en-US" dirty="0" err="1"/>
              <a:t>participants_data</a:t>
            </a:r>
            <a:r>
              <a:rPr lang="en-US" dirty="0" smtClean="0"/>
              <a:t>)</a:t>
            </a:r>
          </a:p>
          <a:p>
            <a:pPr>
              <a:buFont typeface="Lucida Grande"/>
              <a:buChar char="&gt;"/>
            </a:pPr>
            <a:r>
              <a:rPr lang="en-US" dirty="0" smtClean="0"/>
              <a:t>?summary 				</a:t>
            </a:r>
            <a:r>
              <a:rPr lang="en-US" dirty="0" smtClean="0">
                <a:solidFill>
                  <a:srgbClr val="FF0000"/>
                </a:solidFill>
              </a:rPr>
              <a:t>READ</a:t>
            </a:r>
            <a:endParaRPr lang="en-US" dirty="0" smtClean="0"/>
          </a:p>
          <a:p>
            <a:pPr>
              <a:buFont typeface="Lucida Grande"/>
              <a:buChar char="&gt;"/>
            </a:pPr>
            <a:r>
              <a:rPr lang="en-US" dirty="0" smtClean="0"/>
              <a:t>summary</a:t>
            </a:r>
            <a:r>
              <a:rPr lang="en-US" dirty="0"/>
              <a:t>(</a:t>
            </a:r>
            <a:r>
              <a:rPr lang="en-US" dirty="0" err="1"/>
              <a:t>participants_data</a:t>
            </a:r>
            <a:r>
              <a:rPr lang="en-US" dirty="0"/>
              <a:t>)</a:t>
            </a:r>
          </a:p>
          <a:p>
            <a:pPr>
              <a:buFont typeface="Lucida Grande"/>
              <a:buChar char="&gt;"/>
            </a:pPr>
            <a:r>
              <a:rPr lang="en-US" dirty="0" smtClean="0"/>
              <a:t>?</a:t>
            </a:r>
            <a:r>
              <a:rPr lang="en-US" dirty="0" err="1" smtClean="0"/>
              <a:t>str</a:t>
            </a:r>
            <a:r>
              <a:rPr lang="en-US" dirty="0" smtClean="0"/>
              <a:t> 						</a:t>
            </a:r>
            <a:r>
              <a:rPr lang="en-US" dirty="0" smtClean="0">
                <a:solidFill>
                  <a:srgbClr val="FF0000"/>
                </a:solidFill>
              </a:rPr>
              <a:t>READ</a:t>
            </a:r>
            <a:endParaRPr lang="en-US" dirty="0" smtClean="0"/>
          </a:p>
          <a:p>
            <a:pPr>
              <a:buFont typeface="Lucida Grande"/>
              <a:buChar char="&gt;"/>
            </a:pPr>
            <a:r>
              <a:rPr lang="en-US" dirty="0" err="1" smtClean="0"/>
              <a:t>str</a:t>
            </a:r>
            <a:r>
              <a:rPr lang="en-US" dirty="0"/>
              <a:t>(</a:t>
            </a:r>
            <a:r>
              <a:rPr lang="en-US" dirty="0" err="1"/>
              <a:t>participants_data</a:t>
            </a:r>
            <a:r>
              <a:rPr lang="en-US" dirty="0"/>
              <a:t>)</a:t>
            </a:r>
          </a:p>
          <a:p>
            <a:endParaRPr lang="en-US" dirty="0" smtClean="0"/>
          </a:p>
          <a:p>
            <a:r>
              <a:rPr lang="en-US" dirty="0" err="1" smtClean="0"/>
              <a:t>tidyr</a:t>
            </a:r>
            <a:r>
              <a:rPr lang="en-US" dirty="0" smtClean="0"/>
              <a:t> has a function called describe() that returns the mean, min, max and n </a:t>
            </a:r>
            <a:r>
              <a:rPr lang="en-US" dirty="0">
                <a:solidFill>
                  <a:srgbClr val="FF0000"/>
                </a:solidFill>
              </a:rPr>
              <a:t>(</a:t>
            </a:r>
            <a:r>
              <a:rPr lang="en-US" dirty="0" smtClean="0">
                <a:solidFill>
                  <a:srgbClr val="FF0000"/>
                </a:solidFill>
              </a:rPr>
              <a:t>homework)</a:t>
            </a:r>
            <a:endParaRPr lang="en-US" dirty="0"/>
          </a:p>
          <a:p>
            <a:endParaRPr lang="en-US" dirty="0"/>
          </a:p>
        </p:txBody>
      </p:sp>
      <p:pic>
        <p:nvPicPr>
          <p:cNvPr id="4" name="Picture 3" descr="flat,800x800,075,f.u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805" y="3059027"/>
            <a:ext cx="1627501" cy="1881504"/>
          </a:xfrm>
          <a:prstGeom prst="rect">
            <a:avLst/>
          </a:prstGeom>
        </p:spPr>
      </p:pic>
    </p:spTree>
    <p:extLst>
      <p:ext uri="{BB962C8B-B14F-4D97-AF65-F5344CB8AC3E}">
        <p14:creationId xmlns:p14="http://schemas.microsoft.com/office/powerpoint/2010/main" val="3138411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atasauru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384" y="1160902"/>
            <a:ext cx="7021415" cy="4912553"/>
          </a:xfrm>
          <a:prstGeom prst="rect">
            <a:avLst/>
          </a:prstGeom>
        </p:spPr>
      </p:pic>
      <p:sp>
        <p:nvSpPr>
          <p:cNvPr id="8" name="Rectangle 7"/>
          <p:cNvSpPr/>
          <p:nvPr/>
        </p:nvSpPr>
        <p:spPr>
          <a:xfrm>
            <a:off x="2518894" y="6297498"/>
            <a:ext cx="6349277" cy="369332"/>
          </a:xfrm>
          <a:prstGeom prst="rect">
            <a:avLst/>
          </a:prstGeom>
        </p:spPr>
        <p:txBody>
          <a:bodyPr wrap="square">
            <a:spAutoFit/>
          </a:bodyPr>
          <a:lstStyle/>
          <a:p>
            <a:pPr algn="r"/>
            <a:r>
              <a:rPr lang="en-US" dirty="0"/>
              <a:t>Justin </a:t>
            </a:r>
            <a:r>
              <a:rPr lang="en-US" dirty="0" err="1"/>
              <a:t>Matejka</a:t>
            </a:r>
            <a:r>
              <a:rPr lang="en-US" dirty="0"/>
              <a:t>, George </a:t>
            </a:r>
            <a:r>
              <a:rPr lang="en-US" dirty="0" smtClean="0"/>
              <a:t>Fitzmaurice, </a:t>
            </a:r>
            <a:r>
              <a:rPr lang="en-US" dirty="0" err="1" smtClean="0"/>
              <a:t>Datasaurus</a:t>
            </a:r>
            <a:r>
              <a:rPr lang="en-US" dirty="0" smtClean="0"/>
              <a:t> Dozen </a:t>
            </a:r>
            <a:endParaRPr lang="en-US" dirty="0"/>
          </a:p>
        </p:txBody>
      </p:sp>
      <p:sp>
        <p:nvSpPr>
          <p:cNvPr id="9" name="Title 1"/>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Descriptive Statistics</a:t>
            </a:r>
            <a:endParaRPr lang="en-US" dirty="0"/>
          </a:p>
        </p:txBody>
      </p:sp>
      <p:sp>
        <p:nvSpPr>
          <p:cNvPr id="11" name="Rectangle 10"/>
          <p:cNvSpPr/>
          <p:nvPr/>
        </p:nvSpPr>
        <p:spPr>
          <a:xfrm>
            <a:off x="269065" y="1557679"/>
            <a:ext cx="1828019" cy="2585323"/>
          </a:xfrm>
          <a:prstGeom prst="rect">
            <a:avLst/>
          </a:prstGeom>
        </p:spPr>
        <p:txBody>
          <a:bodyPr wrap="square">
            <a:spAutoFit/>
          </a:bodyPr>
          <a:lstStyle/>
          <a:p>
            <a:r>
              <a:rPr lang="en-US" dirty="0" smtClean="0"/>
              <a:t>All </a:t>
            </a:r>
            <a:r>
              <a:rPr lang="en-US" dirty="0"/>
              <a:t>have the same summary statistics </a:t>
            </a:r>
            <a:endParaRPr lang="en-US" dirty="0" smtClean="0"/>
          </a:p>
          <a:p>
            <a:r>
              <a:rPr lang="en-US" dirty="0" smtClean="0"/>
              <a:t>x </a:t>
            </a:r>
            <a:r>
              <a:rPr lang="en-US" dirty="0"/>
              <a:t>mean=54.26, </a:t>
            </a:r>
            <a:endParaRPr lang="en-US" dirty="0" smtClean="0"/>
          </a:p>
          <a:p>
            <a:r>
              <a:rPr lang="en-US" dirty="0" smtClean="0"/>
              <a:t>y </a:t>
            </a:r>
            <a:r>
              <a:rPr lang="en-US" dirty="0"/>
              <a:t>mean=47.83</a:t>
            </a:r>
            <a:r>
              <a:rPr lang="en-US" dirty="0" smtClean="0"/>
              <a:t>,</a:t>
            </a:r>
          </a:p>
          <a:p>
            <a:r>
              <a:rPr lang="en-US" dirty="0" smtClean="0"/>
              <a:t>x </a:t>
            </a:r>
            <a:r>
              <a:rPr lang="en-US" dirty="0"/>
              <a:t>SD=16.76</a:t>
            </a:r>
            <a:r>
              <a:rPr lang="en-US" dirty="0" smtClean="0"/>
              <a:t>,</a:t>
            </a:r>
          </a:p>
          <a:p>
            <a:r>
              <a:rPr lang="en-US" dirty="0" smtClean="0"/>
              <a:t>y </a:t>
            </a:r>
            <a:r>
              <a:rPr lang="en-US" dirty="0"/>
              <a:t>SD=26.93</a:t>
            </a:r>
            <a:r>
              <a:rPr lang="en-US" dirty="0" smtClean="0"/>
              <a:t>,</a:t>
            </a:r>
          </a:p>
          <a:p>
            <a:r>
              <a:rPr lang="en-US" dirty="0" smtClean="0"/>
              <a:t>Pearson's </a:t>
            </a:r>
            <a:r>
              <a:rPr lang="en-US" dirty="0"/>
              <a:t>R=-</a:t>
            </a:r>
            <a:r>
              <a:rPr lang="en-US" dirty="0" smtClean="0"/>
              <a:t>0.06</a:t>
            </a:r>
            <a:endParaRPr lang="en-US" dirty="0"/>
          </a:p>
        </p:txBody>
      </p:sp>
    </p:spTree>
    <p:extLst>
      <p:ext uri="{BB962C8B-B14F-4D97-AF65-F5344CB8AC3E}">
        <p14:creationId xmlns:p14="http://schemas.microsoft.com/office/powerpoint/2010/main" val="21771412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 Markdown</a:t>
            </a:r>
            <a:endParaRPr lang="en-US" dirty="0">
              <a:solidFill>
                <a:srgbClr val="000000"/>
              </a:solidFill>
            </a:endParaRPr>
          </a:p>
        </p:txBody>
      </p:sp>
      <p:sp>
        <p:nvSpPr>
          <p:cNvPr id="4" name="TextBox 3"/>
          <p:cNvSpPr txBox="1"/>
          <p:nvPr/>
        </p:nvSpPr>
        <p:spPr>
          <a:xfrm>
            <a:off x="3698822" y="6328752"/>
            <a:ext cx="3277122" cy="369332"/>
          </a:xfrm>
          <a:prstGeom prst="rect">
            <a:avLst/>
          </a:prstGeom>
          <a:noFill/>
        </p:spPr>
        <p:txBody>
          <a:bodyPr wrap="none" rtlCol="0">
            <a:spAutoFit/>
          </a:bodyPr>
          <a:lstStyle/>
          <a:p>
            <a:r>
              <a:rPr lang="en-US" dirty="0">
                <a:solidFill>
                  <a:srgbClr val="000000"/>
                </a:solidFill>
              </a:rPr>
              <a:t>https://</a:t>
            </a:r>
            <a:r>
              <a:rPr lang="en-US" dirty="0" err="1">
                <a:solidFill>
                  <a:srgbClr val="000000"/>
                </a:solidFill>
              </a:rPr>
              <a:t>rmarkdown.rstudio.com</a:t>
            </a:r>
            <a:r>
              <a:rPr lang="en-US" dirty="0">
                <a:solidFill>
                  <a:srgbClr val="000000"/>
                </a:solidFill>
              </a:rPr>
              <a:t>/</a:t>
            </a:r>
          </a:p>
        </p:txBody>
      </p:sp>
      <p:pic>
        <p:nvPicPr>
          <p:cNvPr id="5" name="Picture 4" descr="bandthre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47" y="341490"/>
            <a:ext cx="5878286" cy="6858000"/>
          </a:xfrm>
          <a:prstGeom prst="rect">
            <a:avLst/>
          </a:prstGeom>
        </p:spPr>
      </p:pic>
      <p:sp>
        <p:nvSpPr>
          <p:cNvPr id="7" name="TextBox 6"/>
          <p:cNvSpPr txBox="1"/>
          <p:nvPr/>
        </p:nvSpPr>
        <p:spPr>
          <a:xfrm>
            <a:off x="5191720" y="1850541"/>
            <a:ext cx="3952279" cy="2400657"/>
          </a:xfrm>
          <a:prstGeom prst="rect">
            <a:avLst/>
          </a:prstGeom>
          <a:noFill/>
        </p:spPr>
        <p:txBody>
          <a:bodyPr wrap="square" rtlCol="0">
            <a:spAutoFit/>
          </a:bodyPr>
          <a:lstStyle/>
          <a:p>
            <a:pPr marL="457200" indent="-457200">
              <a:buFont typeface="Arial"/>
              <a:buChar char="•"/>
            </a:pPr>
            <a:r>
              <a:rPr lang="en-US" sz="3000" dirty="0" smtClean="0">
                <a:solidFill>
                  <a:srgbClr val="000000"/>
                </a:solidFill>
              </a:rPr>
              <a:t>Use it! </a:t>
            </a:r>
            <a:endParaRPr lang="en-US" sz="3000" dirty="0">
              <a:solidFill>
                <a:srgbClr val="000000"/>
              </a:solidFill>
            </a:endParaRPr>
          </a:p>
          <a:p>
            <a:pPr marL="457200" indent="-457200">
              <a:buFont typeface="Arial"/>
              <a:buChar char="•"/>
            </a:pPr>
            <a:r>
              <a:rPr lang="en-US" sz="3000" dirty="0" smtClean="0">
                <a:solidFill>
                  <a:srgbClr val="000000"/>
                </a:solidFill>
              </a:rPr>
              <a:t>You will thank yourself </a:t>
            </a:r>
          </a:p>
          <a:p>
            <a:pPr marL="457200" indent="-457200">
              <a:buFont typeface="Arial"/>
              <a:buChar char="•"/>
            </a:pPr>
            <a:r>
              <a:rPr lang="en-US" sz="3000" dirty="0" smtClean="0">
                <a:solidFill>
                  <a:srgbClr val="000000"/>
                </a:solidFill>
              </a:rPr>
              <a:t>Save often with new version</a:t>
            </a:r>
            <a:endParaRPr lang="en-US" sz="3000" dirty="0">
              <a:solidFill>
                <a:srgbClr val="000000"/>
              </a:solidFill>
            </a:endParaRPr>
          </a:p>
        </p:txBody>
      </p:sp>
      <p:sp>
        <p:nvSpPr>
          <p:cNvPr id="6" name="TextBox 5"/>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pic>
        <p:nvPicPr>
          <p:cNvPr id="8" name="Picture 7" descr="16358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123" y="567734"/>
            <a:ext cx="1595311" cy="1595311"/>
          </a:xfrm>
          <a:prstGeom prst="rect">
            <a:avLst/>
          </a:prstGeom>
        </p:spPr>
      </p:pic>
      <p:sp>
        <p:nvSpPr>
          <p:cNvPr id="9" name="TextBox 8"/>
          <p:cNvSpPr txBox="1"/>
          <p:nvPr/>
        </p:nvSpPr>
        <p:spPr>
          <a:xfrm>
            <a:off x="7597379" y="274638"/>
            <a:ext cx="985479" cy="369332"/>
          </a:xfrm>
          <a:prstGeom prst="rect">
            <a:avLst/>
          </a:prstGeom>
          <a:noFill/>
        </p:spPr>
        <p:txBody>
          <a:bodyPr wrap="none" rtlCol="0">
            <a:spAutoFit/>
          </a:bodyPr>
          <a:lstStyle/>
          <a:p>
            <a:r>
              <a:rPr lang="en-US" dirty="0" err="1"/>
              <a:t>Yihui</a:t>
            </a:r>
            <a:r>
              <a:rPr lang="en-US" dirty="0"/>
              <a:t> </a:t>
            </a:r>
            <a:r>
              <a:rPr lang="en-US" dirty="0" err="1"/>
              <a:t>Xie</a:t>
            </a:r>
            <a:endParaRPr lang="en-US" dirty="0"/>
          </a:p>
        </p:txBody>
      </p:sp>
    </p:spTree>
    <p:extLst>
      <p:ext uri="{BB962C8B-B14F-4D97-AF65-F5344CB8AC3E}">
        <p14:creationId xmlns:p14="http://schemas.microsoft.com/office/powerpoint/2010/main" val="2849896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markdown-cheatshe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4257324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markdown-cheatshe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Tree>
    <p:extLst>
      <p:ext uri="{BB962C8B-B14F-4D97-AF65-F5344CB8AC3E}">
        <p14:creationId xmlns:p14="http://schemas.microsoft.com/office/powerpoint/2010/main" val="366725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877888"/>
            <a:ext cx="8229600" cy="1143000"/>
          </a:xfrm>
        </p:spPr>
        <p:txBody>
          <a:bodyPr>
            <a:normAutofit fontScale="90000"/>
          </a:bodyPr>
          <a:lstStyle/>
          <a:p>
            <a:r>
              <a:rPr lang="en-US" dirty="0" smtClean="0"/>
              <a:t>Left-brained, paint in your hair experience</a:t>
            </a:r>
            <a:endParaRPr lang="en-US" dirty="0"/>
          </a:p>
        </p:txBody>
      </p:sp>
      <p:pic>
        <p:nvPicPr>
          <p:cNvPr id="8" name="Picture 7" descr="DV7JnScW4AAeAC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27" y="2036441"/>
            <a:ext cx="6630432" cy="2677352"/>
          </a:xfrm>
          <a:prstGeom prst="rect">
            <a:avLst/>
          </a:prstGeom>
        </p:spPr>
      </p:pic>
      <p:sp>
        <p:nvSpPr>
          <p:cNvPr id="9" name="TextBox 8"/>
          <p:cNvSpPr txBox="1"/>
          <p:nvPr/>
        </p:nvSpPr>
        <p:spPr>
          <a:xfrm>
            <a:off x="735308" y="6137690"/>
            <a:ext cx="8225329" cy="369332"/>
          </a:xfrm>
          <a:prstGeom prst="rect">
            <a:avLst/>
          </a:prstGeom>
          <a:noFill/>
        </p:spPr>
        <p:txBody>
          <a:bodyPr wrap="none" rtlCol="0">
            <a:spAutoFit/>
          </a:bodyPr>
          <a:lstStyle/>
          <a:p>
            <a:r>
              <a:rPr lang="en-US" dirty="0"/>
              <a:t>http://</a:t>
            </a:r>
            <a:r>
              <a:rPr lang="en-US" dirty="0" err="1"/>
              <a:t>thestudyofthehousehold.com</a:t>
            </a:r>
            <a:r>
              <a:rPr lang="en-US" dirty="0"/>
              <a:t>/2018/02/09/2018-02-09-how-i-use-rmarkdown/</a:t>
            </a:r>
          </a:p>
        </p:txBody>
      </p:sp>
      <p:sp>
        <p:nvSpPr>
          <p:cNvPr id="11" name="TextBox 10"/>
          <p:cNvSpPr txBox="1"/>
          <p:nvPr/>
        </p:nvSpPr>
        <p:spPr>
          <a:xfrm>
            <a:off x="2564083" y="5019902"/>
            <a:ext cx="4650833" cy="923330"/>
          </a:xfrm>
          <a:prstGeom prst="rect">
            <a:avLst/>
          </a:prstGeom>
          <a:noFill/>
        </p:spPr>
        <p:txBody>
          <a:bodyPr wrap="square" rtlCol="0">
            <a:spAutoFit/>
          </a:bodyPr>
          <a:lstStyle/>
          <a:p>
            <a:r>
              <a:rPr lang="en-US" b="1" dirty="0">
                <a:solidFill>
                  <a:srgbClr val="000000"/>
                </a:solidFill>
                <a:hlinkClick r:id="rId4"/>
              </a:rPr>
              <a:t>Andrew </a:t>
            </a:r>
            <a:r>
              <a:rPr lang="en-US" b="1" dirty="0" smtClean="0">
                <a:solidFill>
                  <a:srgbClr val="000000"/>
                </a:solidFill>
                <a:hlinkClick r:id="rId4"/>
              </a:rPr>
              <a:t>MacDonald </a:t>
            </a:r>
            <a:r>
              <a:rPr lang="sk-SK" dirty="0" smtClean="0">
                <a:solidFill>
                  <a:srgbClr val="000000"/>
                </a:solidFill>
                <a:hlinkClick r:id="rId4"/>
              </a:rPr>
              <a:t>@polesasunder </a:t>
            </a:r>
            <a:r>
              <a:rPr lang="de-DE" dirty="0" smtClean="0">
                <a:solidFill>
                  <a:srgbClr val="000000"/>
                </a:solidFill>
                <a:hlinkClick r:id="rId5"/>
              </a:rPr>
              <a:t>Feb </a:t>
            </a:r>
            <a:r>
              <a:rPr lang="de-DE" dirty="0">
                <a:solidFill>
                  <a:srgbClr val="000000"/>
                </a:solidFill>
                <a:hlinkClick r:id="rId5"/>
              </a:rPr>
              <a:t>13</a:t>
            </a:r>
          </a:p>
          <a:p>
            <a:r>
              <a:rPr lang="de-DE" dirty="0">
                <a:solidFill>
                  <a:srgbClr val="000000"/>
                </a:solidFill>
              </a:rPr>
              <a:t>"</a:t>
            </a:r>
            <a:r>
              <a:rPr lang="de-DE" dirty="0" err="1">
                <a:solidFill>
                  <a:srgbClr val="000000"/>
                </a:solidFill>
              </a:rPr>
              <a:t>How</a:t>
            </a:r>
            <a:r>
              <a:rPr lang="de-DE" dirty="0">
                <a:solidFill>
                  <a:srgbClr val="000000"/>
                </a:solidFill>
              </a:rPr>
              <a:t> I </a:t>
            </a:r>
            <a:r>
              <a:rPr lang="de-DE" dirty="0" err="1">
                <a:solidFill>
                  <a:srgbClr val="000000"/>
                </a:solidFill>
              </a:rPr>
              <a:t>use</a:t>
            </a:r>
            <a:r>
              <a:rPr lang="de-DE" dirty="0">
                <a:solidFill>
                  <a:srgbClr val="000000"/>
                </a:solidFill>
              </a:rPr>
              <a:t> R </a:t>
            </a:r>
            <a:r>
              <a:rPr lang="de-DE" dirty="0" err="1">
                <a:solidFill>
                  <a:srgbClr val="000000"/>
                </a:solidFill>
              </a:rPr>
              <a:t>Markdown</a:t>
            </a:r>
            <a:r>
              <a:rPr lang="de-DE" dirty="0">
                <a:solidFill>
                  <a:srgbClr val="000000"/>
                </a:solidFill>
              </a:rPr>
              <a:t>" : 3 </a:t>
            </a:r>
            <a:r>
              <a:rPr lang="de-DE" dirty="0" err="1">
                <a:solidFill>
                  <a:srgbClr val="000000"/>
                </a:solidFill>
              </a:rPr>
              <a:t>weird</a:t>
            </a:r>
            <a:r>
              <a:rPr lang="de-DE" dirty="0">
                <a:solidFill>
                  <a:srgbClr val="000000"/>
                </a:solidFill>
              </a:rPr>
              <a:t> tricks! a </a:t>
            </a:r>
            <a:r>
              <a:rPr lang="de-DE" dirty="0" err="1">
                <a:solidFill>
                  <a:srgbClr val="000000"/>
                </a:solidFill>
              </a:rPr>
              <a:t>blog</a:t>
            </a:r>
            <a:endParaRPr lang="de-DE" dirty="0">
              <a:solidFill>
                <a:srgbClr val="000000"/>
              </a:solidFill>
            </a:endParaRPr>
          </a:p>
          <a:p>
            <a:endParaRPr lang="en-US" dirty="0">
              <a:solidFill>
                <a:srgbClr val="000000"/>
              </a:solidFill>
            </a:endParaRPr>
          </a:p>
        </p:txBody>
      </p:sp>
      <p:pic>
        <p:nvPicPr>
          <p:cNvPr id="7" name="Picture 6" descr="119824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9140" y="4254685"/>
            <a:ext cx="1699979" cy="1699979"/>
          </a:xfrm>
          <a:prstGeom prst="rect">
            <a:avLst/>
          </a:prstGeom>
        </p:spPr>
      </p:pic>
      <p:sp>
        <p:nvSpPr>
          <p:cNvPr id="10" name="TextBox 9"/>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spTree>
    <p:extLst>
      <p:ext uri="{BB962C8B-B14F-4D97-AF65-F5344CB8AC3E}">
        <p14:creationId xmlns:p14="http://schemas.microsoft.com/office/powerpoint/2010/main" val="11924384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ipt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173" y="269662"/>
            <a:ext cx="4200066" cy="6588338"/>
          </a:xfrm>
          <a:prstGeom prst="rect">
            <a:avLst/>
          </a:prstGeom>
        </p:spPr>
      </p:pic>
      <p:sp>
        <p:nvSpPr>
          <p:cNvPr id="8" name="TextBox 7"/>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spTree>
    <p:extLst>
      <p:ext uri="{BB962C8B-B14F-4D97-AF65-F5344CB8AC3E}">
        <p14:creationId xmlns:p14="http://schemas.microsoft.com/office/powerpoint/2010/main" val="721760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tidy</a:t>
            </a:r>
          </a:p>
        </p:txBody>
      </p:sp>
      <p:sp>
        <p:nvSpPr>
          <p:cNvPr id="3" name="Content Placeholder 2"/>
          <p:cNvSpPr>
            <a:spLocks noGrp="1"/>
          </p:cNvSpPr>
          <p:nvPr>
            <p:ph idx="1"/>
          </p:nvPr>
        </p:nvSpPr>
        <p:spPr/>
        <p:txBody>
          <a:bodyPr>
            <a:normAutofit/>
          </a:bodyPr>
          <a:lstStyle/>
          <a:p>
            <a:pPr marL="457200" indent="-457200"/>
            <a:r>
              <a:rPr lang="en-US" dirty="0" smtClean="0">
                <a:solidFill>
                  <a:srgbClr val="000000"/>
                </a:solidFill>
              </a:rPr>
              <a:t>Use ‘#’ to annotate and </a:t>
            </a:r>
            <a:r>
              <a:rPr lang="en-US" dirty="0">
                <a:solidFill>
                  <a:srgbClr val="000000"/>
                </a:solidFill>
              </a:rPr>
              <a:t>not run</a:t>
            </a:r>
          </a:p>
          <a:p>
            <a:pPr marL="457200" indent="-457200"/>
            <a:r>
              <a:rPr lang="en-US" dirty="0" smtClean="0">
                <a:solidFill>
                  <a:srgbClr val="000000"/>
                </a:solidFill>
              </a:rPr>
              <a:t>If not </a:t>
            </a:r>
            <a:r>
              <a:rPr lang="en-US" dirty="0" err="1" smtClean="0">
                <a:solidFill>
                  <a:srgbClr val="000000"/>
                </a:solidFill>
              </a:rPr>
              <a:t>Rmarkdown</a:t>
            </a:r>
            <a:r>
              <a:rPr lang="en-US" dirty="0" smtClean="0">
                <a:solidFill>
                  <a:srgbClr val="000000"/>
                </a:solidFill>
              </a:rPr>
              <a:t> </a:t>
            </a:r>
            <a:r>
              <a:rPr lang="en-US" dirty="0">
                <a:solidFill>
                  <a:srgbClr val="000000"/>
                </a:solidFill>
              </a:rPr>
              <a:t>then at least use ‘----’ or ‘####’ </a:t>
            </a:r>
            <a:endParaRPr lang="en-US" dirty="0" smtClean="0">
              <a:solidFill>
                <a:srgbClr val="000000"/>
              </a:solidFill>
            </a:endParaRPr>
          </a:p>
          <a:p>
            <a:pPr>
              <a:buFont typeface="Lucida Grande"/>
              <a:buChar char="&gt;"/>
            </a:pPr>
            <a:r>
              <a:rPr lang="en-US" dirty="0" smtClean="0">
                <a:solidFill>
                  <a:srgbClr val="000000"/>
                </a:solidFill>
              </a:rPr>
              <a:t>#Section 1----</a:t>
            </a:r>
          </a:p>
          <a:p>
            <a:pPr>
              <a:buFont typeface="Lucida Grande"/>
              <a:buChar char="&gt;"/>
            </a:pPr>
            <a:r>
              <a:rPr lang="en-US" dirty="0">
                <a:solidFill>
                  <a:srgbClr val="000000"/>
                </a:solidFill>
              </a:rPr>
              <a:t>#Section </a:t>
            </a:r>
            <a:r>
              <a:rPr lang="en-US" dirty="0" smtClean="0">
                <a:solidFill>
                  <a:srgbClr val="000000"/>
                </a:solidFill>
              </a:rPr>
              <a:t>2#</a:t>
            </a:r>
            <a:r>
              <a:rPr lang="en-US" dirty="0">
                <a:solidFill>
                  <a:srgbClr val="000000"/>
                </a:solidFill>
              </a:rPr>
              <a:t>###</a:t>
            </a:r>
          </a:p>
          <a:p>
            <a:pPr>
              <a:buFont typeface="Lucida Grande"/>
              <a:buChar char="&gt;"/>
            </a:pPr>
            <a:r>
              <a:rPr lang="en-US" dirty="0">
                <a:solidFill>
                  <a:srgbClr val="000000"/>
                </a:solidFill>
              </a:rPr>
              <a:t>#Section </a:t>
            </a:r>
            <a:r>
              <a:rPr lang="en-US" dirty="0" smtClean="0">
                <a:solidFill>
                  <a:srgbClr val="000000"/>
                </a:solidFill>
              </a:rPr>
              <a:t>3#</a:t>
            </a:r>
            <a:r>
              <a:rPr lang="en-US" dirty="0">
                <a:solidFill>
                  <a:srgbClr val="000000"/>
                </a:solidFill>
              </a:rPr>
              <a:t>##</a:t>
            </a:r>
            <a:r>
              <a:rPr lang="en-US" dirty="0" smtClean="0">
                <a:solidFill>
                  <a:srgbClr val="000000"/>
                </a:solidFill>
              </a:rPr>
              <a:t>#</a:t>
            </a:r>
          </a:p>
          <a:p>
            <a:pPr marL="457200" indent="-457200"/>
            <a:r>
              <a:rPr lang="en-US" dirty="0" smtClean="0">
                <a:solidFill>
                  <a:srgbClr val="FF0000"/>
                </a:solidFill>
              </a:rPr>
              <a:t>TOC </a:t>
            </a:r>
            <a:r>
              <a:rPr lang="en-US" dirty="0">
                <a:solidFill>
                  <a:srgbClr val="FF0000"/>
                </a:solidFill>
              </a:rPr>
              <a:t>in upper right console</a:t>
            </a:r>
          </a:p>
          <a:p>
            <a:endParaRPr lang="en-US" dirty="0"/>
          </a:p>
        </p:txBody>
      </p:sp>
      <p:sp>
        <p:nvSpPr>
          <p:cNvPr id="4" name="TextBox 3"/>
          <p:cNvSpPr txBox="1"/>
          <p:nvPr/>
        </p:nvSpPr>
        <p:spPr>
          <a:xfrm>
            <a:off x="206375" y="274638"/>
            <a:ext cx="2510773" cy="707886"/>
          </a:xfrm>
          <a:prstGeom prst="rect">
            <a:avLst/>
          </a:prstGeom>
          <a:noFill/>
        </p:spPr>
        <p:txBody>
          <a:bodyPr wrap="none" rtlCol="0">
            <a:spAutoFit/>
          </a:bodyPr>
          <a:lstStyle/>
          <a:p>
            <a:r>
              <a:rPr lang="en-US" sz="4000" b="1" dirty="0" smtClean="0"/>
              <a:t>Notes on R</a:t>
            </a:r>
            <a:endParaRPr lang="en-US" sz="4000" b="1" dirty="0"/>
          </a:p>
        </p:txBody>
      </p:sp>
    </p:spTree>
    <p:extLst>
      <p:ext uri="{BB962C8B-B14F-4D97-AF65-F5344CB8AC3E}">
        <p14:creationId xmlns:p14="http://schemas.microsoft.com/office/powerpoint/2010/main" val="19147257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5290</TotalTime>
  <Words>1399</Words>
  <Application>Microsoft Macintosh PowerPoint</Application>
  <PresentationFormat>On-screen Show (4:3)</PresentationFormat>
  <Paragraphs>257</Paragraphs>
  <Slides>35</Slides>
  <Notes>7</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Using R</vt:lpstr>
      <vt:lpstr>RStudio</vt:lpstr>
      <vt:lpstr>RStudio</vt:lpstr>
      <vt:lpstr>R Markdown</vt:lpstr>
      <vt:lpstr>PowerPoint Presentation</vt:lpstr>
      <vt:lpstr>PowerPoint Presentation</vt:lpstr>
      <vt:lpstr>Left-brained, paint in your hair experience</vt:lpstr>
      <vt:lpstr>PowerPoint Presentation</vt:lpstr>
      <vt:lpstr>Keep it tidy</vt:lpstr>
      <vt:lpstr>Keep it tidy</vt:lpstr>
      <vt:lpstr>Keep it tidy</vt:lpstr>
      <vt:lpstr>Keep it tidy</vt:lpstr>
      <vt:lpstr>Keep it tidy</vt:lpstr>
      <vt:lpstr>Getting stuck</vt:lpstr>
      <vt:lpstr>Data Types </vt:lpstr>
      <vt:lpstr>Data Types </vt:lpstr>
      <vt:lpstr>Data Types </vt:lpstr>
      <vt:lpstr>Data Types </vt:lpstr>
      <vt:lpstr>Data Types </vt:lpstr>
      <vt:lpstr>Importing Data</vt:lpstr>
      <vt:lpstr>Importing Data</vt:lpstr>
      <vt:lpstr>Importing data</vt:lpstr>
      <vt:lpstr>Wrangling</vt:lpstr>
      <vt:lpstr>Wrangling</vt:lpstr>
      <vt:lpstr>Wrangling</vt:lpstr>
      <vt:lpstr>Wrangling</vt:lpstr>
      <vt:lpstr>Wrangling</vt:lpstr>
      <vt:lpstr>Wrangling</vt:lpstr>
      <vt:lpstr>Wrangling</vt:lpstr>
      <vt:lpstr>Wrangling</vt:lpstr>
      <vt:lpstr>Wrangling</vt:lpstr>
      <vt:lpstr>Wrangling</vt:lpstr>
      <vt:lpstr>Merging Data</vt:lpstr>
      <vt:lpstr>Descriptive Statistics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Cory Whitney</dc:creator>
  <cp:lastModifiedBy>Cory Whitney</cp:lastModifiedBy>
  <cp:revision>81</cp:revision>
  <dcterms:created xsi:type="dcterms:W3CDTF">2018-03-02T09:03:39Z</dcterms:created>
  <dcterms:modified xsi:type="dcterms:W3CDTF">2018-03-15T09:19:15Z</dcterms:modified>
</cp:coreProperties>
</file>